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webextensions/taskpanes.xml" ContentType="application/vnd.ms-office.webextensiontaskpanes+xml"/>
  <Override PartName="/ppt/theme/theme1.xml" ContentType="application/vnd.openxmlformats-officedocument.theme+xml"/>
  <Override PartName="/ppt/webextensions/webextension1.xml" ContentType="application/vnd.ms-office.webextensio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1" r:id="rId5"/>
    <p:sldId id="263" r:id="rId6"/>
    <p:sldId id="270" r:id="rId7"/>
    <p:sldId id="265" r:id="rId8"/>
    <p:sldId id="269" r:id="rId9"/>
    <p:sldId id="268" r:id="rId10"/>
    <p:sldId id="267" r:id="rId11"/>
    <p:sldId id="272" r:id="rId12"/>
    <p:sldId id="266" r:id="rId13"/>
    <p:sldId id="264" r:id="rId14"/>
    <p:sldId id="261" r:id="rId15"/>
    <p:sldId id="260" r:id="rId16"/>
    <p:sldId id="259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BEDC3-0BE8-BF73-0E9D-4D78AFA1D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3448F-913A-59D9-D381-D60F1315C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C1CE3-4F8A-DF45-D415-44AD15647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6D3F1-452D-FC91-0B39-DF758B8F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75F9D-E20A-3DFD-BE21-8A5DD4EA7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633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A5A0-4583-201B-F2EC-D075C3B77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F3C106-5171-551E-6856-7646F1A5A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48564-3E12-AEB5-CF8D-A4377283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3415C-DF16-4057-4F24-858F989EF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3F750-B8B4-66B9-CE85-A506EAFA7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057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B694B8-9CB0-AF29-25D4-F54A33623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C9161-3501-5B09-DB9A-CC4653197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FEEC9-244E-5500-7B09-188E2EB1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13A0D-549F-32B3-7A80-F1EE158CE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0C41E-0277-F7FB-F9C3-533311BE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50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D493E-C5E3-7BBF-2467-CE2A3078B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34107-B0DE-CD7D-D2F2-945619020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BDFC7-1B01-0324-4E5E-6C3642DC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FA706-BDCE-81ED-D00C-E7422A13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59E3F-D3AE-8022-D763-E473BECC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03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8589-5A0A-225F-DA20-16B76D1E3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7A103-CD08-7513-A570-48A01F1D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32225-9722-9FFB-7B61-4054747B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CB7D3-E884-D2AF-E873-D4E14197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BA759-91F7-E530-C882-EFE04241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815E2-B3F6-A0A1-6C55-BF082695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3E569-70BA-9D53-AF9B-6E5778904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28830-2545-E566-421B-0A9F4FD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96517-D64C-1690-B145-254532933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84B3-407F-2973-E9AB-E3CD2E82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866B8-86DB-15E5-A449-471BCAFF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261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BCAAF-8E85-DE3B-3704-FFF3E71FA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C9DFE-9FEF-019C-2386-17B69C69C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A31C2-2D1A-BB1E-8C2A-DDFAC8BBE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A27398-ADD8-E7B1-25D6-A57D2C152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0066-4318-193F-87E9-39E7C7180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F08AA-FBF2-65D8-2E20-DF2BA1D1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BE28D6-E179-BFBA-F6B5-CBA1B4FF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24B4E4-0908-E04B-9F1E-1BC3CEABC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362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3EAA-57EE-F368-C8B6-C03A9FA5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DBD0AE-B5E8-F2F9-3D12-6CCD4842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F7A3A6-7270-7B50-8252-65C3CCE1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2B0A1-1CBF-52FA-7411-7F81587A8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28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2D0D5-8454-A9E3-B41A-373D8B372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5FEC15-8A1F-4D20-6EF6-28943E7D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AA340-5E55-D841-D4FC-083DDC82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009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757A6-BD38-6A50-CED1-76862D4FF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0D983-3EAF-3131-9279-82F054435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7918A-FEB1-968E-7D27-FC3FAA154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2814E-7E98-7848-E734-26A07F2D9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2C52A-1579-4A31-933D-7611D69FC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F6FD8F-1695-A8C9-E31C-6F29AE39E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122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B2247-B6C5-5C22-6849-1C5D858C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293A48-C5CB-4586-9C5E-B3EA6C5F7F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B62DD-5154-27FB-4C1F-A3A47798B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A84C6-661C-FE2F-9B1B-9B18E8615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DE1FD-92CD-7B35-765E-65E05803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1D181-CD21-7657-F8CB-21958119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26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4A0DE-B366-6542-24DD-6F14A46C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20759-D934-46C8-AF4A-9858927C1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78722-8220-6CCE-D0E2-D5B94A37D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14B34-7FD4-4A0D-A7EE-06E946045180}" type="datetimeFigureOut">
              <a:rPr lang="en-AU" smtClean="0"/>
              <a:t>26/07/2024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9704F-310B-2C18-8DBC-584F3842A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DCAC2-B230-573B-343B-08A8A52258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BE4A8-E234-4B7B-9DC5-54D8E33071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326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celebration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9E248E0-55F8-4E45-A07F-B49E0EEA9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92014">
            <a:off x="3109564" y="704848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red confetti popper with confetti">
            <a:extLst>
              <a:ext uri="{FF2B5EF4-FFF2-40B4-BE49-F238E27FC236}">
                <a16:creationId xmlns:a16="http://schemas.microsoft.com/office/drawing/2014/main" id="{D706A766-3EEF-A701-48A0-5541D3DEB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42787" r="1" b="1"/>
          <a:stretch/>
        </p:blipFill>
        <p:spPr>
          <a:xfrm>
            <a:off x="4252394" y="2577601"/>
            <a:ext cx="7462838" cy="4280399"/>
          </a:xfrm>
          <a:custGeom>
            <a:avLst/>
            <a:gdLst/>
            <a:ahLst/>
            <a:cxnLst/>
            <a:rect l="l" t="t" r="r" b="b"/>
            <a:pathLst>
              <a:path w="7462838" h="4280399">
                <a:moveTo>
                  <a:pt x="3731419" y="0"/>
                </a:moveTo>
                <a:cubicBezTo>
                  <a:pt x="5792225" y="0"/>
                  <a:pt x="7462838" y="1670613"/>
                  <a:pt x="7462838" y="3731419"/>
                </a:cubicBezTo>
                <a:cubicBezTo>
                  <a:pt x="7462838" y="3828019"/>
                  <a:pt x="7459167" y="3923762"/>
                  <a:pt x="7451957" y="4018516"/>
                </a:cubicBezTo>
                <a:lnTo>
                  <a:pt x="7422046" y="4280399"/>
                </a:lnTo>
                <a:lnTo>
                  <a:pt x="40793" y="4280399"/>
                </a:lnTo>
                <a:lnTo>
                  <a:pt x="10881" y="4018516"/>
                </a:lnTo>
                <a:cubicBezTo>
                  <a:pt x="3671" y="3923762"/>
                  <a:pt x="0" y="3828019"/>
                  <a:pt x="0" y="3731419"/>
                </a:cubicBezTo>
                <a:cubicBezTo>
                  <a:pt x="0" y="1670613"/>
                  <a:pt x="1670614" y="0"/>
                  <a:pt x="3731419" y="0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C4AE2C-A32D-0DE8-1F2C-D9767698C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742" y="754840"/>
            <a:ext cx="4001034" cy="2757748"/>
          </a:xfrm>
        </p:spPr>
        <p:txBody>
          <a:bodyPr>
            <a:normAutofit/>
          </a:bodyPr>
          <a:lstStyle/>
          <a:p>
            <a:pPr algn="l"/>
            <a:r>
              <a:rPr lang="en-AU"/>
              <a:t>Rice 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094BC-6244-B8DD-1E45-ED63AE7E9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742" y="3633690"/>
            <a:ext cx="4001034" cy="2099321"/>
          </a:xfrm>
        </p:spPr>
        <p:txBody>
          <a:bodyPr>
            <a:normAutofit/>
          </a:bodyPr>
          <a:lstStyle/>
          <a:p>
            <a:pPr algn="l"/>
            <a:r>
              <a:rPr lang="en-AU"/>
              <a:t>Congratulations to all our Semester 1 Academic and SEL Award winners</a:t>
            </a:r>
            <a:endParaRPr lang="en-AU" dirty="0"/>
          </a:p>
        </p:txBody>
      </p:sp>
      <p:pic>
        <p:nvPicPr>
          <p:cNvPr id="5" name="Picture 4" descr="A red confetti popper with confetti">
            <a:extLst>
              <a:ext uri="{FF2B5EF4-FFF2-40B4-BE49-F238E27FC236}">
                <a16:creationId xmlns:a16="http://schemas.microsoft.com/office/drawing/2014/main" id="{FE18B057-EA6E-1669-8779-06B583E68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4744"/>
          <a:stretch/>
        </p:blipFill>
        <p:spPr>
          <a:xfrm>
            <a:off x="8610600" y="10"/>
            <a:ext cx="3581400" cy="3769196"/>
          </a:xfrm>
          <a:custGeom>
            <a:avLst/>
            <a:gdLst/>
            <a:ahLst/>
            <a:cxnLst/>
            <a:rect l="l" t="t" r="r" b="b"/>
            <a:pathLst>
              <a:path w="3581400" h="3769206">
                <a:moveTo>
                  <a:pt x="366014" y="0"/>
                </a:moveTo>
                <a:lnTo>
                  <a:pt x="3581400" y="0"/>
                </a:lnTo>
                <a:lnTo>
                  <a:pt x="3581400" y="3507525"/>
                </a:lnTo>
                <a:lnTo>
                  <a:pt x="3442408" y="3574481"/>
                </a:lnTo>
                <a:cubicBezTo>
                  <a:pt x="3145957" y="3699869"/>
                  <a:pt x="2820025" y="3769206"/>
                  <a:pt x="2477898" y="3769206"/>
                </a:cubicBezTo>
                <a:cubicBezTo>
                  <a:pt x="1109392" y="3769206"/>
                  <a:pt x="0" y="2659814"/>
                  <a:pt x="0" y="1291308"/>
                </a:cubicBezTo>
                <a:cubicBezTo>
                  <a:pt x="0" y="863650"/>
                  <a:pt x="108339" y="461296"/>
                  <a:pt x="299069" y="1101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0057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9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3A87DC-A4A4-066C-C5CD-5921AFFD0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014697"/>
              </p:ext>
            </p:extLst>
          </p:nvPr>
        </p:nvGraphicFramePr>
        <p:xfrm>
          <a:off x="1624467" y="2011729"/>
          <a:ext cx="8943068" cy="416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1783">
                  <a:extLst>
                    <a:ext uri="{9D8B030D-6E8A-4147-A177-3AD203B41FA5}">
                      <a16:colId xmlns:a16="http://schemas.microsoft.com/office/drawing/2014/main" val="1628595528"/>
                    </a:ext>
                  </a:extLst>
                </a:gridCol>
                <a:gridCol w="1223165">
                  <a:extLst>
                    <a:ext uri="{9D8B030D-6E8A-4147-A177-3AD203B41FA5}">
                      <a16:colId xmlns:a16="http://schemas.microsoft.com/office/drawing/2014/main" val="1283441401"/>
                    </a:ext>
                  </a:extLst>
                </a:gridCol>
                <a:gridCol w="511005">
                  <a:extLst>
                    <a:ext uri="{9D8B030D-6E8A-4147-A177-3AD203B41FA5}">
                      <a16:colId xmlns:a16="http://schemas.microsoft.com/office/drawing/2014/main" val="1463704714"/>
                    </a:ext>
                  </a:extLst>
                </a:gridCol>
                <a:gridCol w="3247114">
                  <a:extLst>
                    <a:ext uri="{9D8B030D-6E8A-4147-A177-3AD203B41FA5}">
                      <a16:colId xmlns:a16="http://schemas.microsoft.com/office/drawing/2014/main" val="3230241803"/>
                    </a:ext>
                  </a:extLst>
                </a:gridCol>
                <a:gridCol w="2830001">
                  <a:extLst>
                    <a:ext uri="{9D8B030D-6E8A-4147-A177-3AD203B41FA5}">
                      <a16:colId xmlns:a16="http://schemas.microsoft.com/office/drawing/2014/main" val="815517152"/>
                    </a:ext>
                  </a:extLst>
                </a:gridCol>
              </a:tblGrid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Butt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Psychology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162753399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Sienna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Cassar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Work Related Skills Year 12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98779228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Finn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Hinkley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17689637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Harrison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Kennett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Certificate of Religious Education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4022250936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Gracie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Lubeek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76621202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Gracie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Lubeek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249406856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Gracie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Lubeek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Footy Codes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44210139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Gracie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Lubeek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210011311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Gracie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Lubeek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63792522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Zane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Lubeek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Certificate of Religious Education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406065831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Manyiel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Manyiel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57395496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Chloe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277543942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Chloe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08963588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Chloe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373798637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821871341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Year 8  ESTEEM Program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4039332701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908274353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488777543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4189478598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Mathews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8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75597491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Rowland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4238533487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Rowland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773407702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Rowland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 - Cooking for Life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66899855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Xavier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Winter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R9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VM Healthy Living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148318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763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10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13BC80-B182-CFFD-547D-E7BC706855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658802"/>
              </p:ext>
            </p:extLst>
          </p:nvPr>
        </p:nvGraphicFramePr>
        <p:xfrm>
          <a:off x="1641034" y="2011729"/>
          <a:ext cx="8909933" cy="4160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0017">
                  <a:extLst>
                    <a:ext uri="{9D8B030D-6E8A-4147-A177-3AD203B41FA5}">
                      <a16:colId xmlns:a16="http://schemas.microsoft.com/office/drawing/2014/main" val="2823958003"/>
                    </a:ext>
                  </a:extLst>
                </a:gridCol>
                <a:gridCol w="1408512">
                  <a:extLst>
                    <a:ext uri="{9D8B030D-6E8A-4147-A177-3AD203B41FA5}">
                      <a16:colId xmlns:a16="http://schemas.microsoft.com/office/drawing/2014/main" val="662853821"/>
                    </a:ext>
                  </a:extLst>
                </a:gridCol>
                <a:gridCol w="827722">
                  <a:extLst>
                    <a:ext uri="{9D8B030D-6E8A-4147-A177-3AD203B41FA5}">
                      <a16:colId xmlns:a16="http://schemas.microsoft.com/office/drawing/2014/main" val="3003969053"/>
                    </a:ext>
                  </a:extLst>
                </a:gridCol>
                <a:gridCol w="2143152">
                  <a:extLst>
                    <a:ext uri="{9D8B030D-6E8A-4147-A177-3AD203B41FA5}">
                      <a16:colId xmlns:a16="http://schemas.microsoft.com/office/drawing/2014/main" val="3858792081"/>
                    </a:ext>
                  </a:extLst>
                </a:gridCol>
                <a:gridCol w="3120530">
                  <a:extLst>
                    <a:ext uri="{9D8B030D-6E8A-4147-A177-3AD203B41FA5}">
                      <a16:colId xmlns:a16="http://schemas.microsoft.com/office/drawing/2014/main" val="332416956"/>
                    </a:ext>
                  </a:extLst>
                </a:gridCol>
              </a:tblGrid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Sadie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Baker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Drama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1377536002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Sadie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Baker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1568992475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Sadie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Baker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Drama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3262827491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Sadie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Baker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1739273416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Sadie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Baker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1039891644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Sadie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Baker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2626134229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Darcy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Cross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Wood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4270487405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Braeden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Dridan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Psychology 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3221744932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Ailah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McFall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3004298357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Meg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Murphy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Metal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1374997218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Belle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Silvey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3247701155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Miley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Singline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3755410500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Archer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Stevens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R10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Humanities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263" marR="14263" marT="14263" marB="0" anchor="b"/>
                </a:tc>
                <a:extLst>
                  <a:ext uri="{0D108BD9-81ED-4DB2-BD59-A6C34878D82A}">
                    <a16:rowId xmlns:a16="http://schemas.microsoft.com/office/drawing/2014/main" val="3091793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693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11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6059D4E-A8CC-2031-ED50-9E7BA0B84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179627"/>
              </p:ext>
            </p:extLst>
          </p:nvPr>
        </p:nvGraphicFramePr>
        <p:xfrm>
          <a:off x="1313495" y="2011729"/>
          <a:ext cx="9565013" cy="416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1681">
                  <a:extLst>
                    <a:ext uri="{9D8B030D-6E8A-4147-A177-3AD203B41FA5}">
                      <a16:colId xmlns:a16="http://schemas.microsoft.com/office/drawing/2014/main" val="2259903097"/>
                    </a:ext>
                  </a:extLst>
                </a:gridCol>
                <a:gridCol w="1370202">
                  <a:extLst>
                    <a:ext uri="{9D8B030D-6E8A-4147-A177-3AD203B41FA5}">
                      <a16:colId xmlns:a16="http://schemas.microsoft.com/office/drawing/2014/main" val="2797669033"/>
                    </a:ext>
                  </a:extLst>
                </a:gridCol>
                <a:gridCol w="691115">
                  <a:extLst>
                    <a:ext uri="{9D8B030D-6E8A-4147-A177-3AD203B41FA5}">
                      <a16:colId xmlns:a16="http://schemas.microsoft.com/office/drawing/2014/main" val="639835188"/>
                    </a:ext>
                  </a:extLst>
                </a:gridCol>
                <a:gridCol w="3326098">
                  <a:extLst>
                    <a:ext uri="{9D8B030D-6E8A-4147-A177-3AD203B41FA5}">
                      <a16:colId xmlns:a16="http://schemas.microsoft.com/office/drawing/2014/main" val="2816185596"/>
                    </a:ext>
                  </a:extLst>
                </a:gridCol>
                <a:gridCol w="3085917">
                  <a:extLst>
                    <a:ext uri="{9D8B030D-6E8A-4147-A177-3AD203B41FA5}">
                      <a16:colId xmlns:a16="http://schemas.microsoft.com/office/drawing/2014/main" val="4205109246"/>
                    </a:ext>
                  </a:extLst>
                </a:gridCol>
              </a:tblGrid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Dickson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379357534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Dickson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Youth Ministry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615509794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Fulcher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46844677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Angus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Kasbach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in Society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273474565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Austin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Kasbach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096458779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Austin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Kasbach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6353449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Austin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Kasbach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93249462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Design in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19424316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4058650793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982363805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Susan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McKay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976317104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Kayla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McNaulty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833323896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April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Creative Art Practice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41205580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April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11566572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April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367606065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April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181868265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April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Creative Art Practice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972446339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Amarni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Teven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697229883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Oskar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Walsh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51107743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Oskar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Walsh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68213944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Oskar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Walsh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71071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388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12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F39FAF-9E7D-C410-2330-E36A9B43FB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452830"/>
              </p:ext>
            </p:extLst>
          </p:nvPr>
        </p:nvGraphicFramePr>
        <p:xfrm>
          <a:off x="1549292" y="2011729"/>
          <a:ext cx="9093417" cy="4160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5264">
                  <a:extLst>
                    <a:ext uri="{9D8B030D-6E8A-4147-A177-3AD203B41FA5}">
                      <a16:colId xmlns:a16="http://schemas.microsoft.com/office/drawing/2014/main" val="3771525667"/>
                    </a:ext>
                  </a:extLst>
                </a:gridCol>
                <a:gridCol w="1205528">
                  <a:extLst>
                    <a:ext uri="{9D8B030D-6E8A-4147-A177-3AD203B41FA5}">
                      <a16:colId xmlns:a16="http://schemas.microsoft.com/office/drawing/2014/main" val="1775654766"/>
                    </a:ext>
                  </a:extLst>
                </a:gridCol>
                <a:gridCol w="581444">
                  <a:extLst>
                    <a:ext uri="{9D8B030D-6E8A-4147-A177-3AD203B41FA5}">
                      <a16:colId xmlns:a16="http://schemas.microsoft.com/office/drawing/2014/main" val="2076697700"/>
                    </a:ext>
                  </a:extLst>
                </a:gridCol>
                <a:gridCol w="3281497">
                  <a:extLst>
                    <a:ext uri="{9D8B030D-6E8A-4147-A177-3AD203B41FA5}">
                      <a16:colId xmlns:a16="http://schemas.microsoft.com/office/drawing/2014/main" val="2907151743"/>
                    </a:ext>
                  </a:extLst>
                </a:gridCol>
                <a:gridCol w="2859684">
                  <a:extLst>
                    <a:ext uri="{9D8B030D-6E8A-4147-A177-3AD203B41FA5}">
                      <a16:colId xmlns:a16="http://schemas.microsoft.com/office/drawing/2014/main" val="417269473"/>
                    </a:ext>
                  </a:extLst>
                </a:gridCol>
              </a:tblGrid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Sophie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Allan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English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2135873957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Sophie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Allan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Year 8  ESTEEM Program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729338832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Sophie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Allan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PE Health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296959310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Sophie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Allan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Religious Education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485324228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Zara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Basar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PE Health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213082779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Isabelle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Forbes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Science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3296144699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Isabelle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Forbes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Textiles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907076622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Ruby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Lynch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Health and Human Development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3044848951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Josephine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McGinniss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Food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2253384082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Josephine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McGinniss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8 Information Technology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3940759714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Ella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English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2526936656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Ella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General Mathematics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70910730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Ella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Certificate III in Allied Health (Year B)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749794862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Paige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Mathematics Advanced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302846739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Patrick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O'Brien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Humanities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229802904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Patrick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O'Brien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Hoops and Nets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115397659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Hudson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Roberts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Drama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2432078686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Hudson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Roberts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Music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083071300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Hudson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Roberts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French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629069891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Emily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Ross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Visual Communication Design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372159021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Emily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Ross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Visual Communication Design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199255821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Grace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Vermont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Food and Consumer Science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3166827496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Grace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Vermont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Humanities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283688094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Grace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Vermont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Religious Education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1583726628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Grace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Vermont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Food and Consumer Science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4234074666"/>
                  </a:ext>
                </a:extLst>
              </a:tr>
              <a:tr h="160033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Grace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Vermont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R12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9 Horticulture - Introduction to Horticulture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29" marR="6229" marT="6229" marB="0" anchor="b"/>
                </a:tc>
                <a:extLst>
                  <a:ext uri="{0D108BD9-81ED-4DB2-BD59-A6C34878D82A}">
                    <a16:rowId xmlns:a16="http://schemas.microsoft.com/office/drawing/2014/main" val="697673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075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13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1D1CDB-A74E-4522-FEB2-DA48AC2D09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674031"/>
              </p:ext>
            </p:extLst>
          </p:nvPr>
        </p:nvGraphicFramePr>
        <p:xfrm>
          <a:off x="1001149" y="2011729"/>
          <a:ext cx="10189705" cy="4160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2319">
                  <a:extLst>
                    <a:ext uri="{9D8B030D-6E8A-4147-A177-3AD203B41FA5}">
                      <a16:colId xmlns:a16="http://schemas.microsoft.com/office/drawing/2014/main" val="1100811100"/>
                    </a:ext>
                  </a:extLst>
                </a:gridCol>
                <a:gridCol w="1340647">
                  <a:extLst>
                    <a:ext uri="{9D8B030D-6E8A-4147-A177-3AD203B41FA5}">
                      <a16:colId xmlns:a16="http://schemas.microsoft.com/office/drawing/2014/main" val="4169378891"/>
                    </a:ext>
                  </a:extLst>
                </a:gridCol>
                <a:gridCol w="666391">
                  <a:extLst>
                    <a:ext uri="{9D8B030D-6E8A-4147-A177-3AD203B41FA5}">
                      <a16:colId xmlns:a16="http://schemas.microsoft.com/office/drawing/2014/main" val="3333483762"/>
                    </a:ext>
                  </a:extLst>
                </a:gridCol>
                <a:gridCol w="3380273">
                  <a:extLst>
                    <a:ext uri="{9D8B030D-6E8A-4147-A177-3AD203B41FA5}">
                      <a16:colId xmlns:a16="http://schemas.microsoft.com/office/drawing/2014/main" val="3089954824"/>
                    </a:ext>
                  </a:extLst>
                </a:gridCol>
                <a:gridCol w="3560075">
                  <a:extLst>
                    <a:ext uri="{9D8B030D-6E8A-4147-A177-3AD203B41FA5}">
                      <a16:colId xmlns:a16="http://schemas.microsoft.com/office/drawing/2014/main" val="3756756350"/>
                    </a:ext>
                  </a:extLst>
                </a:gridCol>
              </a:tblGrid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Asha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Chapman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Mathematics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Academic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3459440086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Asha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Chapman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Mathematics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1475257226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Ruby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Cookson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Science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Academic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3790910023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Ruby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Cookson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PE Health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408115705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Ryan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Geddes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Metal - Furniture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3696548789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Ethan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Miller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Humanities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2178719760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Adelaide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Ross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VCE VM Literacy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2244224234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Dhol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Tach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English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69683787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Clarabel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English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Academic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872709808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Clarabel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Wood - Design in Furniture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Academic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4077540293"/>
                  </a:ext>
                </a:extLst>
              </a:tr>
              <a:tr h="378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Clarabel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R13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Footy Codes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900" b="1" u="none" strike="noStrike">
                          <a:effectLst/>
                        </a:rPr>
                        <a:t>SEL Personal Growth Award</a:t>
                      </a:r>
                      <a:endParaRPr lang="en-AU" sz="1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856" marR="16856" marT="16856" marB="0" anchor="b"/>
                </a:tc>
                <a:extLst>
                  <a:ext uri="{0D108BD9-81ED-4DB2-BD59-A6C34878D82A}">
                    <a16:rowId xmlns:a16="http://schemas.microsoft.com/office/drawing/2014/main" val="2121980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409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14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FDFB11-A6C2-D9A8-EF13-EBCE3614A5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616489"/>
              </p:ext>
            </p:extLst>
          </p:nvPr>
        </p:nvGraphicFramePr>
        <p:xfrm>
          <a:off x="1131850" y="2011729"/>
          <a:ext cx="9928301" cy="416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5535">
                  <a:extLst>
                    <a:ext uri="{9D8B030D-6E8A-4147-A177-3AD203B41FA5}">
                      <a16:colId xmlns:a16="http://schemas.microsoft.com/office/drawing/2014/main" val="4100159518"/>
                    </a:ext>
                  </a:extLst>
                </a:gridCol>
                <a:gridCol w="1367588">
                  <a:extLst>
                    <a:ext uri="{9D8B030D-6E8A-4147-A177-3AD203B41FA5}">
                      <a16:colId xmlns:a16="http://schemas.microsoft.com/office/drawing/2014/main" val="4279631832"/>
                    </a:ext>
                  </a:extLst>
                </a:gridCol>
                <a:gridCol w="693379">
                  <a:extLst>
                    <a:ext uri="{9D8B030D-6E8A-4147-A177-3AD203B41FA5}">
                      <a16:colId xmlns:a16="http://schemas.microsoft.com/office/drawing/2014/main" val="1094107257"/>
                    </a:ext>
                  </a:extLst>
                </a:gridCol>
                <a:gridCol w="3596752">
                  <a:extLst>
                    <a:ext uri="{9D8B030D-6E8A-4147-A177-3AD203B41FA5}">
                      <a16:colId xmlns:a16="http://schemas.microsoft.com/office/drawing/2014/main" val="3229256290"/>
                    </a:ext>
                  </a:extLst>
                </a:gridCol>
                <a:gridCol w="3135047">
                  <a:extLst>
                    <a:ext uri="{9D8B030D-6E8A-4147-A177-3AD203B41FA5}">
                      <a16:colId xmlns:a16="http://schemas.microsoft.com/office/drawing/2014/main" val="3808194422"/>
                    </a:ext>
                  </a:extLst>
                </a:gridCol>
              </a:tblGrid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Lewis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Carbone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8 Information Technology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48039463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Scarlett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Dean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R14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4039927464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Scarlett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Dean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343230465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Riley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Edward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919840367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Riley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Edward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887025331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Lumi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Garraway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2949614416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Nerida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O'Brien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641096269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Nerida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O'Brien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228570204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Nerida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O'Brien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Science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285673278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Nerida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O'Brien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Visual Arts Year 7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312692374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Nerida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O'Brien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909993423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Nerida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O'Brien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405185768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Conal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Seare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Physical Education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23617804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Alexis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Testa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399797308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Alexis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Testa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309310079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Keegan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845169881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Lucas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Wells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12744803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Lucas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Wells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Mathematical Methods (CAS)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244523562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Lucas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Wells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Specialist Mathematics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2316397782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Lucas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Wells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R14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Physics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Academic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2032882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546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15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649CF0-935F-9666-2E9E-A453CA837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40370"/>
              </p:ext>
            </p:extLst>
          </p:nvPr>
        </p:nvGraphicFramePr>
        <p:xfrm>
          <a:off x="1541956" y="2011729"/>
          <a:ext cx="9108090" cy="416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498">
                  <a:extLst>
                    <a:ext uri="{9D8B030D-6E8A-4147-A177-3AD203B41FA5}">
                      <a16:colId xmlns:a16="http://schemas.microsoft.com/office/drawing/2014/main" val="3253200105"/>
                    </a:ext>
                  </a:extLst>
                </a:gridCol>
                <a:gridCol w="1627111">
                  <a:extLst>
                    <a:ext uri="{9D8B030D-6E8A-4147-A177-3AD203B41FA5}">
                      <a16:colId xmlns:a16="http://schemas.microsoft.com/office/drawing/2014/main" val="3877177064"/>
                    </a:ext>
                  </a:extLst>
                </a:gridCol>
                <a:gridCol w="606993">
                  <a:extLst>
                    <a:ext uri="{9D8B030D-6E8A-4147-A177-3AD203B41FA5}">
                      <a16:colId xmlns:a16="http://schemas.microsoft.com/office/drawing/2014/main" val="2169399208"/>
                    </a:ext>
                  </a:extLst>
                </a:gridCol>
                <a:gridCol w="2888133">
                  <a:extLst>
                    <a:ext uri="{9D8B030D-6E8A-4147-A177-3AD203B41FA5}">
                      <a16:colId xmlns:a16="http://schemas.microsoft.com/office/drawing/2014/main" val="428337321"/>
                    </a:ext>
                  </a:extLst>
                </a:gridCol>
                <a:gridCol w="2977355">
                  <a:extLst>
                    <a:ext uri="{9D8B030D-6E8A-4147-A177-3AD203B41FA5}">
                      <a16:colId xmlns:a16="http://schemas.microsoft.com/office/drawing/2014/main" val="1699689631"/>
                    </a:ext>
                  </a:extLst>
                </a:gridCol>
              </a:tblGrid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Millie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Baker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English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4198439493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Millie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Baker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Mathematics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900090737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Millie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Baker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Food - Cooking for Life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1918440177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Charli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Bennett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Mathematics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293257802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Charli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Bennett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PE Health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3794758010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Misha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Davies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Music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345279470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Misha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Davies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English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3708629312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Thomas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Deans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General Mathematics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1751645451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Thomas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Deans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Biology 3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854779162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Levi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Dwyer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Drama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765804913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Vedder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Jarvis-Sanders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Mathematics Advanced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582136848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Vedder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Jarvis-Sanders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Food - Cooking for Life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61196602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Heidi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Jones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Religious Education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1406077405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Heidi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Jones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Music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606273245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Heidi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Jones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Humanities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4220731977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Heidi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Jones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Religious Education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510097997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Heidi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Jones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Food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1160553570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Sienna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Molloy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PE Health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3971472538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Bridie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Orchard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11 Maths Foundation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066699937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Daniel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Ryan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Wood - Design in Furniture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3984074676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Daniel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Ryan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Mathematics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996042179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Daniel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Ryan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PE Health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1726012213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Daniel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Ryan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Wood - Design in Furniture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3027929911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Kaylea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Westblade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Wood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Academic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2525500223"/>
                  </a:ext>
                </a:extLst>
              </a:tr>
              <a:tr h="166434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Kaylea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Westblade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R15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French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effectLst/>
                        </a:rPr>
                        <a:t>SEL Personal Growth Award</a:t>
                      </a:r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27" marR="7327" marT="7327" marB="0" anchor="b"/>
                </a:tc>
                <a:extLst>
                  <a:ext uri="{0D108BD9-81ED-4DB2-BD59-A6C34878D82A}">
                    <a16:rowId xmlns:a16="http://schemas.microsoft.com/office/drawing/2014/main" val="3200797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070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/>
              <a:t>Rice 16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6C5B84-0370-EAB7-6F15-4DF65C53BA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169879"/>
              </p:ext>
            </p:extLst>
          </p:nvPr>
        </p:nvGraphicFramePr>
        <p:xfrm>
          <a:off x="838200" y="2105783"/>
          <a:ext cx="10515602" cy="3972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3308">
                  <a:extLst>
                    <a:ext uri="{9D8B030D-6E8A-4147-A177-3AD203B41FA5}">
                      <a16:colId xmlns:a16="http://schemas.microsoft.com/office/drawing/2014/main" val="1517580085"/>
                    </a:ext>
                  </a:extLst>
                </a:gridCol>
                <a:gridCol w="1419279">
                  <a:extLst>
                    <a:ext uri="{9D8B030D-6E8A-4147-A177-3AD203B41FA5}">
                      <a16:colId xmlns:a16="http://schemas.microsoft.com/office/drawing/2014/main" val="2051054379"/>
                    </a:ext>
                  </a:extLst>
                </a:gridCol>
                <a:gridCol w="733851">
                  <a:extLst>
                    <a:ext uri="{9D8B030D-6E8A-4147-A177-3AD203B41FA5}">
                      <a16:colId xmlns:a16="http://schemas.microsoft.com/office/drawing/2014/main" val="1273077588"/>
                    </a:ext>
                  </a:extLst>
                </a:gridCol>
                <a:gridCol w="3692830">
                  <a:extLst>
                    <a:ext uri="{9D8B030D-6E8A-4147-A177-3AD203B41FA5}">
                      <a16:colId xmlns:a16="http://schemas.microsoft.com/office/drawing/2014/main" val="3940029028"/>
                    </a:ext>
                  </a:extLst>
                </a:gridCol>
                <a:gridCol w="3216334">
                  <a:extLst>
                    <a:ext uri="{9D8B030D-6E8A-4147-A177-3AD203B41FA5}">
                      <a16:colId xmlns:a16="http://schemas.microsoft.com/office/drawing/2014/main" val="1888591872"/>
                    </a:ext>
                  </a:extLst>
                </a:gridCol>
              </a:tblGrid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Xavier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Hughes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VCE VM Y11 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464113530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Sienna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Kis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Metal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454515810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Sienna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Kis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Humanities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268684760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Sienna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Kis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Metal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436822657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Emily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Meade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French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036336686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Emily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Meade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Science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533415095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Mackenzie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Molloy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English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3009384506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Nadja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Ryan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English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3252435415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Nadja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Ryan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8 Information Technology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314363891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Ryley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Taylor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Mathematics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3704248121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Sarah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Westlake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Mathematics Advanced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1651420399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Chloe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Whelan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Mathematics Foundation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3355317003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Shona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Wills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VM Personal Development Year 11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3018686906"/>
                  </a:ext>
                </a:extLst>
              </a:tr>
              <a:tr h="283767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Shona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Wills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R16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VCE VM Y11 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 dirty="0">
                          <a:effectLst/>
                        </a:rPr>
                        <a:t>SEL Personal Growth Award</a:t>
                      </a:r>
                      <a:endParaRPr lang="en-AU" sz="15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6" marR="12646" marT="12646" marB="0" anchor="b"/>
                </a:tc>
                <a:extLst>
                  <a:ext uri="{0D108BD9-81ED-4DB2-BD59-A6C34878D82A}">
                    <a16:rowId xmlns:a16="http://schemas.microsoft.com/office/drawing/2014/main" val="298339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44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1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A325F7-E445-D71A-A931-0BD3E6AD6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09727"/>
              </p:ext>
            </p:extLst>
          </p:nvPr>
        </p:nvGraphicFramePr>
        <p:xfrm>
          <a:off x="996945" y="2011729"/>
          <a:ext cx="10198112" cy="41608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544">
                  <a:extLst>
                    <a:ext uri="{9D8B030D-6E8A-4147-A177-3AD203B41FA5}">
                      <a16:colId xmlns:a16="http://schemas.microsoft.com/office/drawing/2014/main" val="3358207785"/>
                    </a:ext>
                  </a:extLst>
                </a:gridCol>
                <a:gridCol w="1197782">
                  <a:extLst>
                    <a:ext uri="{9D8B030D-6E8A-4147-A177-3AD203B41FA5}">
                      <a16:colId xmlns:a16="http://schemas.microsoft.com/office/drawing/2014/main" val="3598905648"/>
                    </a:ext>
                  </a:extLst>
                </a:gridCol>
                <a:gridCol w="617392">
                  <a:extLst>
                    <a:ext uri="{9D8B030D-6E8A-4147-A177-3AD203B41FA5}">
                      <a16:colId xmlns:a16="http://schemas.microsoft.com/office/drawing/2014/main" val="2880425792"/>
                    </a:ext>
                  </a:extLst>
                </a:gridCol>
                <a:gridCol w="3789306">
                  <a:extLst>
                    <a:ext uri="{9D8B030D-6E8A-4147-A177-3AD203B41FA5}">
                      <a16:colId xmlns:a16="http://schemas.microsoft.com/office/drawing/2014/main" val="1520517784"/>
                    </a:ext>
                  </a:extLst>
                </a:gridCol>
                <a:gridCol w="3189088">
                  <a:extLst>
                    <a:ext uri="{9D8B030D-6E8A-4147-A177-3AD203B41FA5}">
                      <a16:colId xmlns:a16="http://schemas.microsoft.com/office/drawing/2014/main" val="691534525"/>
                    </a:ext>
                  </a:extLst>
                </a:gridCol>
              </a:tblGrid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Allie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Gay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English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2028134596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Allie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Gay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3629718589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Allie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Gay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10 Core RE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284111981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Darcy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Gay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VM Personal Development 12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138747010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Alannah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Gillett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4060533350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Aoife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Lewis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Science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Academic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137100545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Aoife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Lewis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Religious Education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3009862080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Tom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Shillito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3031449726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Shayden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Vella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Mathematical Methods (CAS)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1131693336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Shayden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Vella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Chemistry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929719811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Shayden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Vella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Physics 3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252331652"/>
                  </a:ext>
                </a:extLst>
              </a:tr>
              <a:tr h="301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Thomas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Walter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Mathematics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2923403439"/>
                  </a:ext>
                </a:extLst>
              </a:tr>
              <a:tr h="538601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Thomas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Walter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R1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Systems Engineering - Autonomous Vehicles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u="none" strike="noStrike">
                          <a:effectLst/>
                        </a:rPr>
                        <a:t>SEL Personal Growth Award</a:t>
                      </a:r>
                      <a:endParaRPr lang="en-AU" sz="16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52" marR="13452" marT="13452" marB="0" anchor="b"/>
                </a:tc>
                <a:extLst>
                  <a:ext uri="{0D108BD9-81ED-4DB2-BD59-A6C34878D82A}">
                    <a16:rowId xmlns:a16="http://schemas.microsoft.com/office/drawing/2014/main" val="1178704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59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2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A502DC-6D9A-23D0-7451-5099250A4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483323"/>
              </p:ext>
            </p:extLst>
          </p:nvPr>
        </p:nvGraphicFramePr>
        <p:xfrm>
          <a:off x="838200" y="2096892"/>
          <a:ext cx="10515602" cy="3990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0821">
                  <a:extLst>
                    <a:ext uri="{9D8B030D-6E8A-4147-A177-3AD203B41FA5}">
                      <a16:colId xmlns:a16="http://schemas.microsoft.com/office/drawing/2014/main" val="855184471"/>
                    </a:ext>
                  </a:extLst>
                </a:gridCol>
                <a:gridCol w="1656908">
                  <a:extLst>
                    <a:ext uri="{9D8B030D-6E8A-4147-A177-3AD203B41FA5}">
                      <a16:colId xmlns:a16="http://schemas.microsoft.com/office/drawing/2014/main" val="357342957"/>
                    </a:ext>
                  </a:extLst>
                </a:gridCol>
                <a:gridCol w="630552">
                  <a:extLst>
                    <a:ext uri="{9D8B030D-6E8A-4147-A177-3AD203B41FA5}">
                      <a16:colId xmlns:a16="http://schemas.microsoft.com/office/drawing/2014/main" val="1396971138"/>
                    </a:ext>
                  </a:extLst>
                </a:gridCol>
                <a:gridCol w="3646569">
                  <a:extLst>
                    <a:ext uri="{9D8B030D-6E8A-4147-A177-3AD203B41FA5}">
                      <a16:colId xmlns:a16="http://schemas.microsoft.com/office/drawing/2014/main" val="1073119902"/>
                    </a:ext>
                  </a:extLst>
                </a:gridCol>
                <a:gridCol w="3150752">
                  <a:extLst>
                    <a:ext uri="{9D8B030D-6E8A-4147-A177-3AD203B41FA5}">
                      <a16:colId xmlns:a16="http://schemas.microsoft.com/office/drawing/2014/main" val="1441084121"/>
                    </a:ext>
                  </a:extLst>
                </a:gridCol>
              </a:tblGrid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William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Balazic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Applied 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3359255007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Flynn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Batrouney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Certificate III in Sport and Recreation (Year A)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4005291149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Hannah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Brightly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 Studies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3676089334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Hannah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Brightly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Physical Education 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2741030836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Angus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Burge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4218408299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Angus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Burge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3976873477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Chenhall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Art  - Art Influences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4230662204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Chenhall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3994359873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Chenhall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Information Technology-Adobe Illustrator InDesign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1344190496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Chenhall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2052775660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Ava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Chenhall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Information Technology-Adobe Illustrator InDesign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3824870721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Annie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Glover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Hands on Learning Program - Literacy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1906819987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Harry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Grayling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4150583022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Harry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Grayling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Textiles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2893477621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Nunn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115772572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Madison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Nunn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557510925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Trewin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VCE VM Y11 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1653123929"/>
                  </a:ext>
                </a:extLst>
              </a:tr>
              <a:tr h="221696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Trewin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R2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VCE VM Work Related Skills Year 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9" marR="9879" marT="9879" marB="0" anchor="b"/>
                </a:tc>
                <a:extLst>
                  <a:ext uri="{0D108BD9-81ED-4DB2-BD59-A6C34878D82A}">
                    <a16:rowId xmlns:a16="http://schemas.microsoft.com/office/drawing/2014/main" val="3706759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142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3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D9CD9E-9BC0-39C6-4DC1-DB8D3715E9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784574"/>
              </p:ext>
            </p:extLst>
          </p:nvPr>
        </p:nvGraphicFramePr>
        <p:xfrm>
          <a:off x="838200" y="2252483"/>
          <a:ext cx="10515602" cy="3679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6938">
                  <a:extLst>
                    <a:ext uri="{9D8B030D-6E8A-4147-A177-3AD203B41FA5}">
                      <a16:colId xmlns:a16="http://schemas.microsoft.com/office/drawing/2014/main" val="798134606"/>
                    </a:ext>
                  </a:extLst>
                </a:gridCol>
                <a:gridCol w="1721679">
                  <a:extLst>
                    <a:ext uri="{9D8B030D-6E8A-4147-A177-3AD203B41FA5}">
                      <a16:colId xmlns:a16="http://schemas.microsoft.com/office/drawing/2014/main" val="3762347149"/>
                    </a:ext>
                  </a:extLst>
                </a:gridCol>
                <a:gridCol w="578882">
                  <a:extLst>
                    <a:ext uri="{9D8B030D-6E8A-4147-A177-3AD203B41FA5}">
                      <a16:colId xmlns:a16="http://schemas.microsoft.com/office/drawing/2014/main" val="1698306848"/>
                    </a:ext>
                  </a:extLst>
                </a:gridCol>
                <a:gridCol w="3686918">
                  <a:extLst>
                    <a:ext uri="{9D8B030D-6E8A-4147-A177-3AD203B41FA5}">
                      <a16:colId xmlns:a16="http://schemas.microsoft.com/office/drawing/2014/main" val="4042741943"/>
                    </a:ext>
                  </a:extLst>
                </a:gridCol>
                <a:gridCol w="3211185">
                  <a:extLst>
                    <a:ext uri="{9D8B030D-6E8A-4147-A177-3AD203B41FA5}">
                      <a16:colId xmlns:a16="http://schemas.microsoft.com/office/drawing/2014/main" val="34191592"/>
                    </a:ext>
                  </a:extLst>
                </a:gridCol>
              </a:tblGrid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Toby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Allan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8 Information Technology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4021049168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Toby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Allan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Mathematics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2099253536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Toby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Allan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Year 8  ESTEEM Program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2224526677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Toby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Allan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Food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3563517191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Matilda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Britt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VCE VM Y11 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4292553878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Harrison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Gradkowski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1" u="none" strike="noStrike">
                          <a:effectLst/>
                        </a:rPr>
                        <a:t>Science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3323353276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Lilli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Leonard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VM Literacy Year 12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2457271904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Connor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Smith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Visual Communication Design - A to Z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3627674475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Connor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Smith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Textiles - Machine Madness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1717750844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Lilli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Smith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Visual Arts Year 7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1365043127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Oliver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Walsh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Science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3475128309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Jess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Westlake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3476612384"/>
                  </a:ext>
                </a:extLst>
              </a:tr>
              <a:tr h="283026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Jess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Westlake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Textiles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13" marR="12613" marT="12613" marB="0" anchor="b"/>
                </a:tc>
                <a:extLst>
                  <a:ext uri="{0D108BD9-81ED-4DB2-BD59-A6C34878D82A}">
                    <a16:rowId xmlns:a16="http://schemas.microsoft.com/office/drawing/2014/main" val="108984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91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4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ADF383-1CB5-6558-B2A3-5F547FE93A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394185"/>
              </p:ext>
            </p:extLst>
          </p:nvPr>
        </p:nvGraphicFramePr>
        <p:xfrm>
          <a:off x="1327892" y="2011729"/>
          <a:ext cx="9536218" cy="416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4156">
                  <a:extLst>
                    <a:ext uri="{9D8B030D-6E8A-4147-A177-3AD203B41FA5}">
                      <a16:colId xmlns:a16="http://schemas.microsoft.com/office/drawing/2014/main" val="2639724933"/>
                    </a:ext>
                  </a:extLst>
                </a:gridCol>
                <a:gridCol w="1338551">
                  <a:extLst>
                    <a:ext uri="{9D8B030D-6E8A-4147-A177-3AD203B41FA5}">
                      <a16:colId xmlns:a16="http://schemas.microsoft.com/office/drawing/2014/main" val="256540980"/>
                    </a:ext>
                  </a:extLst>
                </a:gridCol>
                <a:gridCol w="579927">
                  <a:extLst>
                    <a:ext uri="{9D8B030D-6E8A-4147-A177-3AD203B41FA5}">
                      <a16:colId xmlns:a16="http://schemas.microsoft.com/office/drawing/2014/main" val="2035114609"/>
                    </a:ext>
                  </a:extLst>
                </a:gridCol>
                <a:gridCol w="3469430">
                  <a:extLst>
                    <a:ext uri="{9D8B030D-6E8A-4147-A177-3AD203B41FA5}">
                      <a16:colId xmlns:a16="http://schemas.microsoft.com/office/drawing/2014/main" val="2220563028"/>
                    </a:ext>
                  </a:extLst>
                </a:gridCol>
                <a:gridCol w="3024154">
                  <a:extLst>
                    <a:ext uri="{9D8B030D-6E8A-4147-A177-3AD203B41FA5}">
                      <a16:colId xmlns:a16="http://schemas.microsoft.com/office/drawing/2014/main" val="1475406597"/>
                    </a:ext>
                  </a:extLst>
                </a:gridCol>
              </a:tblGrid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Bella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689131959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Sophie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Year 8  ESTEEM Program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58072780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Sophie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8 Information Technology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808594518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Sophie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 Health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001263525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Christa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Benny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Art  - Art Influences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62960515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Emilia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Year 8  ESTEEM Program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02777625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Emilia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French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164788529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Emilia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Mathematics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95298591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Emilia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Religious Education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266698529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Emilia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Wood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325057502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Core RE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1119442780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Humanities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614045383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Sophie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Mason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Metal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2426881771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Lexi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McCann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VM Personal Development Year 11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260297772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Sienna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Mercer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10 Core RE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962570444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Sharman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Drama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636459612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Pepper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Sharman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English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098094996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Tayg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Thorne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Systems Engineering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Academic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999061698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Tayg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Thorne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Health and Human Development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SEL Personal Growth Award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3393508799"/>
                  </a:ext>
                </a:extLst>
              </a:tr>
              <a:tr h="208042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Tayg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Thorne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R4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>
                          <a:effectLst/>
                        </a:rPr>
                        <a:t>Systems Engineering 3</a:t>
                      </a:r>
                      <a:endParaRPr lang="en-AU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u="none" strike="noStrike" dirty="0">
                          <a:effectLst/>
                        </a:rPr>
                        <a:t>SEL Personal Growth Award</a:t>
                      </a:r>
                      <a:endParaRPr lang="en-AU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1" marR="9271" marT="9271" marB="0" anchor="b"/>
                </a:tc>
                <a:extLst>
                  <a:ext uri="{0D108BD9-81ED-4DB2-BD59-A6C34878D82A}">
                    <a16:rowId xmlns:a16="http://schemas.microsoft.com/office/drawing/2014/main" val="251878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29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5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864BB0-3B26-9D5C-F1EC-1E172C4CB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608759"/>
              </p:ext>
            </p:extLst>
          </p:nvPr>
        </p:nvGraphicFramePr>
        <p:xfrm>
          <a:off x="1506169" y="2011729"/>
          <a:ext cx="9179666" cy="4160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485">
                  <a:extLst>
                    <a:ext uri="{9D8B030D-6E8A-4147-A177-3AD203B41FA5}">
                      <a16:colId xmlns:a16="http://schemas.microsoft.com/office/drawing/2014/main" val="1014352821"/>
                    </a:ext>
                  </a:extLst>
                </a:gridCol>
                <a:gridCol w="1450300">
                  <a:extLst>
                    <a:ext uri="{9D8B030D-6E8A-4147-A177-3AD203B41FA5}">
                      <a16:colId xmlns:a16="http://schemas.microsoft.com/office/drawing/2014/main" val="3914834502"/>
                    </a:ext>
                  </a:extLst>
                </a:gridCol>
                <a:gridCol w="545853">
                  <a:extLst>
                    <a:ext uri="{9D8B030D-6E8A-4147-A177-3AD203B41FA5}">
                      <a16:colId xmlns:a16="http://schemas.microsoft.com/office/drawing/2014/main" val="2391517862"/>
                    </a:ext>
                  </a:extLst>
                </a:gridCol>
                <a:gridCol w="3166731">
                  <a:extLst>
                    <a:ext uri="{9D8B030D-6E8A-4147-A177-3AD203B41FA5}">
                      <a16:colId xmlns:a16="http://schemas.microsoft.com/office/drawing/2014/main" val="3767085594"/>
                    </a:ext>
                  </a:extLst>
                </a:gridCol>
                <a:gridCol w="2760297">
                  <a:extLst>
                    <a:ext uri="{9D8B030D-6E8A-4147-A177-3AD203B41FA5}">
                      <a16:colId xmlns:a16="http://schemas.microsoft.com/office/drawing/2014/main" val="3378530282"/>
                    </a:ext>
                  </a:extLst>
                </a:gridCol>
              </a:tblGrid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Maddison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Den Heyer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1383877894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Tyler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Edward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3479396132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Charlotte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Freckleton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186988209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Poppy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Harris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Language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61719622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Poppy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Harris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Language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1300919573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Poppy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Harris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Mathematical Methods (CAS)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490507742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3228002009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3550193929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Kotah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055604457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Kotah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892643002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Kotah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008133030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Kotah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943575561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Kotah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853513576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Kotah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1968164358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Charlie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McGinniss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in Society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333285803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Cooper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Olthof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134425829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Cooper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Olthof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748132384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Kaitlin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Orchard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1519121122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Kaitlin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Orchard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Design in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1811754384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Georgia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Thompson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2032442950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Georgia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Thompson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Hoops and Nets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616963131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Codey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Watson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R5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28" marR="8428" marT="8428" marB="0" anchor="b"/>
                </a:tc>
                <a:extLst>
                  <a:ext uri="{0D108BD9-81ED-4DB2-BD59-A6C34878D82A}">
                    <a16:rowId xmlns:a16="http://schemas.microsoft.com/office/drawing/2014/main" val="540201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95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6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BCD241-16C9-66CC-56B0-8D0519CBB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868522"/>
              </p:ext>
            </p:extLst>
          </p:nvPr>
        </p:nvGraphicFramePr>
        <p:xfrm>
          <a:off x="1791532" y="2011729"/>
          <a:ext cx="8608938" cy="416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308">
                  <a:extLst>
                    <a:ext uri="{9D8B030D-6E8A-4147-A177-3AD203B41FA5}">
                      <a16:colId xmlns:a16="http://schemas.microsoft.com/office/drawing/2014/main" val="3302132640"/>
                    </a:ext>
                  </a:extLst>
                </a:gridCol>
                <a:gridCol w="1113892">
                  <a:extLst>
                    <a:ext uri="{9D8B030D-6E8A-4147-A177-3AD203B41FA5}">
                      <a16:colId xmlns:a16="http://schemas.microsoft.com/office/drawing/2014/main" val="1629469219"/>
                    </a:ext>
                  </a:extLst>
                </a:gridCol>
                <a:gridCol w="524637">
                  <a:extLst>
                    <a:ext uri="{9D8B030D-6E8A-4147-A177-3AD203B41FA5}">
                      <a16:colId xmlns:a16="http://schemas.microsoft.com/office/drawing/2014/main" val="4197167937"/>
                    </a:ext>
                  </a:extLst>
                </a:gridCol>
                <a:gridCol w="3073401">
                  <a:extLst>
                    <a:ext uri="{9D8B030D-6E8A-4147-A177-3AD203B41FA5}">
                      <a16:colId xmlns:a16="http://schemas.microsoft.com/office/drawing/2014/main" val="2522723657"/>
                    </a:ext>
                  </a:extLst>
                </a:gridCol>
                <a:gridCol w="2678700">
                  <a:extLst>
                    <a:ext uri="{9D8B030D-6E8A-4147-A177-3AD203B41FA5}">
                      <a16:colId xmlns:a16="http://schemas.microsoft.com/office/drawing/2014/main" val="2540162609"/>
                    </a:ext>
                  </a:extLst>
                </a:gridCol>
              </a:tblGrid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Campbell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Industry Skills Year 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46711133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Campbell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VM Personal Development Year 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311826260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Campbell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Y11 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626845623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Campbell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VCE VM Work Related Skills Year 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840182746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Finn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58220539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Finn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902992954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Finn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53764980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Finn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Hoare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531851359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 - Cooking for Life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66087192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Food - Cooking for Life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994300659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Sophie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Jones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Textiles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460778891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91612328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966349766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707244771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602653303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760712254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4006243586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7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583716398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Charlotte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Jurgens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1510602255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Tara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Orchard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010145827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Reid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2025466078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Mia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Reid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Certificate III in Allied Health (Year A) 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3907424899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Ruby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Tonkin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 - Design in Furniture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538527066"/>
                  </a:ext>
                </a:extLst>
              </a:tr>
              <a:tr h="173369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Riley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White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R6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Indonesian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37" marR="7237" marT="7237" marB="0" anchor="b"/>
                </a:tc>
                <a:extLst>
                  <a:ext uri="{0D108BD9-81ED-4DB2-BD59-A6C34878D82A}">
                    <a16:rowId xmlns:a16="http://schemas.microsoft.com/office/drawing/2014/main" val="735671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25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7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9FF92A-8567-CE40-8C51-ED2C2B2F4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25767"/>
              </p:ext>
            </p:extLst>
          </p:nvPr>
        </p:nvGraphicFramePr>
        <p:xfrm>
          <a:off x="1037228" y="2011729"/>
          <a:ext cx="10117545" cy="4160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3926">
                  <a:extLst>
                    <a:ext uri="{9D8B030D-6E8A-4147-A177-3AD203B41FA5}">
                      <a16:colId xmlns:a16="http://schemas.microsoft.com/office/drawing/2014/main" val="3648728833"/>
                    </a:ext>
                  </a:extLst>
                </a:gridCol>
                <a:gridCol w="1676232">
                  <a:extLst>
                    <a:ext uri="{9D8B030D-6E8A-4147-A177-3AD203B41FA5}">
                      <a16:colId xmlns:a16="http://schemas.microsoft.com/office/drawing/2014/main" val="1799818718"/>
                    </a:ext>
                  </a:extLst>
                </a:gridCol>
                <a:gridCol w="632359">
                  <a:extLst>
                    <a:ext uri="{9D8B030D-6E8A-4147-A177-3AD203B41FA5}">
                      <a16:colId xmlns:a16="http://schemas.microsoft.com/office/drawing/2014/main" val="1880314576"/>
                    </a:ext>
                  </a:extLst>
                </a:gridCol>
                <a:gridCol w="3172096">
                  <a:extLst>
                    <a:ext uri="{9D8B030D-6E8A-4147-A177-3AD203B41FA5}">
                      <a16:colId xmlns:a16="http://schemas.microsoft.com/office/drawing/2014/main" val="150891364"/>
                    </a:ext>
                  </a:extLst>
                </a:gridCol>
                <a:gridCol w="3322932">
                  <a:extLst>
                    <a:ext uri="{9D8B030D-6E8A-4147-A177-3AD203B41FA5}">
                      <a16:colId xmlns:a16="http://schemas.microsoft.com/office/drawing/2014/main" val="3272205036"/>
                    </a:ext>
                  </a:extLst>
                </a:gridCol>
              </a:tblGrid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Regan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Bennett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VCE VM Literacy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3934790479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Imogen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Dafonte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Religious Education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449822257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Imogen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Dafonte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Science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930063795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Rosie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Hooper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Drama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606551096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Rosie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Hooper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English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3881940584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Tom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Hooper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PE Health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941654499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Casey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Howlett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VCE VM Literacy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1536785436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Matilda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Humphrey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English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2174573168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Noah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Jefferson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Visual Arts Year 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1591962624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Noah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Jefferson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English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404310437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Darcy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Kuchel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Mathematics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3627250091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Darcy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Kuchel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Food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419721567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Jorja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Lewis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10 Youth Ministry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2047602877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Chelsea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Oellering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English 3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1227504443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Chelsea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Oellering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Religion and Society 3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1735515521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Ethan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Stephen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Humanities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Academic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3033087738"/>
                  </a:ext>
                </a:extLst>
              </a:tr>
              <a:tr h="244756"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Ebony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White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R7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Science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300" b="1" u="none" strike="noStrike">
                          <a:effectLst/>
                        </a:rPr>
                        <a:t>SEL Personal Growth Award</a:t>
                      </a:r>
                      <a:endParaRPr lang="en-AU" sz="13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907" marR="10907" marT="10907" marB="0" anchor="b"/>
                </a:tc>
                <a:extLst>
                  <a:ext uri="{0D108BD9-81ED-4DB2-BD59-A6C34878D82A}">
                    <a16:rowId xmlns:a16="http://schemas.microsoft.com/office/drawing/2014/main" val="3242817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310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573F0-B958-1E39-C2AF-F608E82C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Rice 8 Award Winners</a:t>
            </a:r>
            <a:endParaRPr lang="en-AU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155E34-51EB-6398-8217-371547F97F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80102"/>
              </p:ext>
            </p:extLst>
          </p:nvPr>
        </p:nvGraphicFramePr>
        <p:xfrm>
          <a:off x="1318731" y="2011729"/>
          <a:ext cx="9554541" cy="4160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907">
                  <a:extLst>
                    <a:ext uri="{9D8B030D-6E8A-4147-A177-3AD203B41FA5}">
                      <a16:colId xmlns:a16="http://schemas.microsoft.com/office/drawing/2014/main" val="2070788816"/>
                    </a:ext>
                  </a:extLst>
                </a:gridCol>
                <a:gridCol w="1819876">
                  <a:extLst>
                    <a:ext uri="{9D8B030D-6E8A-4147-A177-3AD203B41FA5}">
                      <a16:colId xmlns:a16="http://schemas.microsoft.com/office/drawing/2014/main" val="3447154358"/>
                    </a:ext>
                  </a:extLst>
                </a:gridCol>
                <a:gridCol w="550932">
                  <a:extLst>
                    <a:ext uri="{9D8B030D-6E8A-4147-A177-3AD203B41FA5}">
                      <a16:colId xmlns:a16="http://schemas.microsoft.com/office/drawing/2014/main" val="4273067952"/>
                    </a:ext>
                  </a:extLst>
                </a:gridCol>
                <a:gridCol w="3166569">
                  <a:extLst>
                    <a:ext uri="{9D8B030D-6E8A-4147-A177-3AD203B41FA5}">
                      <a16:colId xmlns:a16="http://schemas.microsoft.com/office/drawing/2014/main" val="1987453600"/>
                    </a:ext>
                  </a:extLst>
                </a:gridCol>
                <a:gridCol w="2760257">
                  <a:extLst>
                    <a:ext uri="{9D8B030D-6E8A-4147-A177-3AD203B41FA5}">
                      <a16:colId xmlns:a16="http://schemas.microsoft.com/office/drawing/2014/main" val="398432711"/>
                    </a:ext>
                  </a:extLst>
                </a:gridCol>
              </a:tblGrid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Ollie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Banks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73811379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Willow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Blazko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Work Related Skills Year 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102606344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Madeleine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Chennell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818641684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Maddi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Clarke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57160031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Alyssa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Collins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4057047299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Tiana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Collins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997229985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Tahlia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Franc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70536050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Tahlia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Franc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198840018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Summer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768862592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Summer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83148922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Summer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72893640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Summer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2967799999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Summer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25282126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Orton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General Mathematics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854819044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Ivy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Ramanauskas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Information Technology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786590286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Jemima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Rowland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849543997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Jemima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Rowland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1298716023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Jemima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Rowland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790979573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Jemima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Rowland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36067438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Jemima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Rowland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579568961"/>
                  </a:ext>
                </a:extLst>
              </a:tr>
              <a:tr h="19813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Jemima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Rowland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30" marR="8830" marT="8830" marB="0" anchor="b"/>
                </a:tc>
                <a:extLst>
                  <a:ext uri="{0D108BD9-81ED-4DB2-BD59-A6C34878D82A}">
                    <a16:rowId xmlns:a16="http://schemas.microsoft.com/office/drawing/2014/main" val="307506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922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3EE820C-3A19-47D7-B8A8-A673FBC0B398}">
  <we:reference id="98d6c1cd-d2ea-4e59-b3d5-7612ea4978eb" version="3.0.0.1" store="EXCatalog" storeType="EXCatalog"/>
  <we:alternateReferences>
    <we:reference id="WA104380907" version="3.0.0.1" store="en-AU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6FF3C6ADDAFA4EB9F998AF93317057" ma:contentTypeVersion="14" ma:contentTypeDescription="Create a new document." ma:contentTypeScope="" ma:versionID="619da4702386a959bb8c7ec87c8074ae">
  <xsd:schema xmlns:xsd="http://www.w3.org/2001/XMLSchema" xmlns:xs="http://www.w3.org/2001/XMLSchema" xmlns:p="http://schemas.microsoft.com/office/2006/metadata/properties" xmlns:ns2="6c1cb196-05e8-42d0-9e83-1fbc80393490" xmlns:ns3="1168f55e-92c1-4876-8c77-f5cd3412ed83" targetNamespace="http://schemas.microsoft.com/office/2006/metadata/properties" ma:root="true" ma:fieldsID="2c78a4477d5c3e7562082cbbdf81a836" ns2:_="" ns3:_="">
    <xsd:import namespace="6c1cb196-05e8-42d0-9e83-1fbc80393490"/>
    <xsd:import namespace="1168f55e-92c1-4876-8c77-f5cd3412ed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cb196-05e8-42d0-9e83-1fbc803934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2554e37-ab99-444c-8904-26d306f94f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8f55e-92c1-4876-8c77-f5cd3412ed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c86d056-3cc6-44b3-ba02-84f49ea7a593}" ma:internalName="TaxCatchAll" ma:showField="CatchAllData" ma:web="1168f55e-92c1-4876-8c77-f5cd3412ed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68f55e-92c1-4876-8c77-f5cd3412ed83" xsi:nil="true"/>
    <lcf76f155ced4ddcb4097134ff3c332f xmlns="6c1cb196-05e8-42d0-9e83-1fbc803934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F21D18-0635-4C15-BEDC-1C7DEF6A675B}"/>
</file>

<file path=customXml/itemProps2.xml><?xml version="1.0" encoding="utf-8"?>
<ds:datastoreItem xmlns:ds="http://schemas.openxmlformats.org/officeDocument/2006/customXml" ds:itemID="{68478722-3E13-4BB9-8788-52F368D0669E}"/>
</file>

<file path=customXml/itemProps3.xml><?xml version="1.0" encoding="utf-8"?>
<ds:datastoreItem xmlns:ds="http://schemas.openxmlformats.org/officeDocument/2006/customXml" ds:itemID="{037B8D9A-E501-40FA-9B19-3533A5BBA07A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2730</Words>
  <Application>Microsoft Office PowerPoint</Application>
  <PresentationFormat>Widescreen</PresentationFormat>
  <Paragraphs>1528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Rice House</vt:lpstr>
      <vt:lpstr>Rice 1 Award Winners</vt:lpstr>
      <vt:lpstr>Rice 2 Award Winners</vt:lpstr>
      <vt:lpstr>Rice 3 Award Winners</vt:lpstr>
      <vt:lpstr>Rice 4 Award Winners</vt:lpstr>
      <vt:lpstr>Rice 5 Award Winners</vt:lpstr>
      <vt:lpstr>Rice 6 Award Winners</vt:lpstr>
      <vt:lpstr>Rice 7 Award Winners</vt:lpstr>
      <vt:lpstr>Rice 8 Award Winners</vt:lpstr>
      <vt:lpstr>Rice 9 Award Winners</vt:lpstr>
      <vt:lpstr>Rice 10 Award Winners</vt:lpstr>
      <vt:lpstr>Rice 11 Award Winners</vt:lpstr>
      <vt:lpstr>Rice 12 Award Winners</vt:lpstr>
      <vt:lpstr>Rice 13 Award Winners</vt:lpstr>
      <vt:lpstr>Rice 14 Award Winners</vt:lpstr>
      <vt:lpstr>Rice 15 Award Winners</vt:lpstr>
      <vt:lpstr>Rice 16 Award Winners</vt:lpstr>
    </vt:vector>
  </TitlesOfParts>
  <Company>Damascus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Rice House</dc:title>
  <dc:creator>Maree Lawlor</dc:creator>
  <cp:lastModifiedBy>Maree Lawlor</cp:lastModifiedBy>
  <cp:revision>1</cp:revision>
  <dcterms:created xsi:type="dcterms:W3CDTF">2024-07-26T02:39:02Z</dcterms:created>
  <dcterms:modified xsi:type="dcterms:W3CDTF">2024-07-26T03:17:01Z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0x010100E96FF3C6ADDAFA4EB9F998AF93317057</vt:lpwstr>
  </property>
</Properties>
</file>