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400" r:id="rId6"/>
    <p:sldId id="401" r:id="rId7"/>
    <p:sldId id="403" r:id="rId8"/>
    <p:sldId id="409" r:id="rId9"/>
    <p:sldId id="386" r:id="rId10"/>
    <p:sldId id="411" r:id="rId11"/>
    <p:sldId id="413" r:id="rId12"/>
    <p:sldId id="414" r:id="rId13"/>
    <p:sldId id="389" r:id="rId14"/>
    <p:sldId id="410" r:id="rId15"/>
    <p:sldId id="390" r:id="rId16"/>
    <p:sldId id="273"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D024C-1815-47CD-8A28-B10D607147CD}" v="2" dt="2023-08-08T08:20:05.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5368C-7B15-4B76-9420-D77EDEA1A84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BE247B-1BAE-4213-8C79-211797ED9AFF}">
      <dgm:prSet/>
      <dgm:spPr/>
      <dgm:t>
        <a:bodyPr/>
        <a:lstStyle/>
        <a:p>
          <a:r>
            <a:rPr lang="en-AU"/>
            <a:t>VTAC – Applying for University, SEAS, Scholarships, Offers</a:t>
          </a:r>
          <a:endParaRPr lang="en-US"/>
        </a:p>
      </dgm:t>
    </dgm:pt>
    <dgm:pt modelId="{AC9D5EA3-D489-4BF7-8E7A-B99C25793289}" type="parTrans" cxnId="{F3096E89-8A46-4889-9B36-0FACA89472FA}">
      <dgm:prSet/>
      <dgm:spPr/>
      <dgm:t>
        <a:bodyPr/>
        <a:lstStyle/>
        <a:p>
          <a:endParaRPr lang="en-US"/>
        </a:p>
      </dgm:t>
    </dgm:pt>
    <dgm:pt modelId="{AB22ACA3-E5A3-45C8-8F71-2CC8AF8DFD46}" type="sibTrans" cxnId="{F3096E89-8A46-4889-9B36-0FACA89472FA}">
      <dgm:prSet/>
      <dgm:spPr/>
      <dgm:t>
        <a:bodyPr/>
        <a:lstStyle/>
        <a:p>
          <a:endParaRPr lang="en-US"/>
        </a:p>
      </dgm:t>
    </dgm:pt>
    <dgm:pt modelId="{19600BCA-2994-4AE7-ADC0-16EC5A88B98A}">
      <dgm:prSet/>
      <dgm:spPr/>
      <dgm:t>
        <a:bodyPr/>
        <a:lstStyle/>
        <a:p>
          <a:r>
            <a:rPr lang="en-AU"/>
            <a:t>TAFE</a:t>
          </a:r>
          <a:endParaRPr lang="en-US"/>
        </a:p>
      </dgm:t>
    </dgm:pt>
    <dgm:pt modelId="{343BE3E1-9FA6-436B-AD9F-780681B6A993}" type="parTrans" cxnId="{DD2840B9-C182-4069-8630-8C82B6AC2CED}">
      <dgm:prSet/>
      <dgm:spPr/>
      <dgm:t>
        <a:bodyPr/>
        <a:lstStyle/>
        <a:p>
          <a:endParaRPr lang="en-US"/>
        </a:p>
      </dgm:t>
    </dgm:pt>
    <dgm:pt modelId="{2C7DE5B2-990A-4949-B458-20C217D3DDA7}" type="sibTrans" cxnId="{DD2840B9-C182-4069-8630-8C82B6AC2CED}">
      <dgm:prSet/>
      <dgm:spPr/>
      <dgm:t>
        <a:bodyPr/>
        <a:lstStyle/>
        <a:p>
          <a:endParaRPr lang="en-US"/>
        </a:p>
      </dgm:t>
    </dgm:pt>
    <dgm:pt modelId="{367ADC95-A955-441D-AEE5-4E9FC79EAE8A}">
      <dgm:prSet/>
      <dgm:spPr/>
      <dgm:t>
        <a:bodyPr/>
        <a:lstStyle/>
        <a:p>
          <a:r>
            <a:rPr lang="en-AU"/>
            <a:t>Gap Years </a:t>
          </a:r>
          <a:endParaRPr lang="en-US"/>
        </a:p>
      </dgm:t>
    </dgm:pt>
    <dgm:pt modelId="{24A47B89-F91C-4DDC-A2CB-7AE386916120}" type="parTrans" cxnId="{35F8959B-7E9A-469B-AC39-8FEE881E1A33}">
      <dgm:prSet/>
      <dgm:spPr/>
      <dgm:t>
        <a:bodyPr/>
        <a:lstStyle/>
        <a:p>
          <a:endParaRPr lang="en-US"/>
        </a:p>
      </dgm:t>
    </dgm:pt>
    <dgm:pt modelId="{4C9DB16D-46B2-41E3-87D0-61C3D2947E5A}" type="sibTrans" cxnId="{35F8959B-7E9A-469B-AC39-8FEE881E1A33}">
      <dgm:prSet/>
      <dgm:spPr/>
      <dgm:t>
        <a:bodyPr/>
        <a:lstStyle/>
        <a:p>
          <a:endParaRPr lang="en-US"/>
        </a:p>
      </dgm:t>
    </dgm:pt>
    <dgm:pt modelId="{C667C8A9-CCA9-44C2-B420-A51DEDCC6140}">
      <dgm:prSet/>
      <dgm:spPr/>
      <dgm:t>
        <a:bodyPr/>
        <a:lstStyle/>
        <a:p>
          <a:r>
            <a:rPr lang="en-AU"/>
            <a:t>Employment, Traineeships, Apprenticeships</a:t>
          </a:r>
          <a:endParaRPr lang="en-US"/>
        </a:p>
      </dgm:t>
    </dgm:pt>
    <dgm:pt modelId="{5ACB776E-26DF-4375-BCCD-491B40A58BE6}" type="parTrans" cxnId="{79DB699D-1DCA-4B89-942D-7EA30EDAF728}">
      <dgm:prSet/>
      <dgm:spPr/>
      <dgm:t>
        <a:bodyPr/>
        <a:lstStyle/>
        <a:p>
          <a:endParaRPr lang="en-US"/>
        </a:p>
      </dgm:t>
    </dgm:pt>
    <dgm:pt modelId="{1A43F7A3-641A-440D-9238-C8BF11AE6056}" type="sibTrans" cxnId="{79DB699D-1DCA-4B89-942D-7EA30EDAF728}">
      <dgm:prSet/>
      <dgm:spPr/>
      <dgm:t>
        <a:bodyPr/>
        <a:lstStyle/>
        <a:p>
          <a:endParaRPr lang="en-US"/>
        </a:p>
      </dgm:t>
    </dgm:pt>
    <dgm:pt modelId="{BE53924E-6C50-43C5-9B79-310B4128AD62}" type="pres">
      <dgm:prSet presAssocID="{86A5368C-7B15-4B76-9420-D77EDEA1A84F}" presName="root" presStyleCnt="0">
        <dgm:presLayoutVars>
          <dgm:dir/>
          <dgm:resizeHandles val="exact"/>
        </dgm:presLayoutVars>
      </dgm:prSet>
      <dgm:spPr/>
    </dgm:pt>
    <dgm:pt modelId="{B57DBDF1-D440-4EAC-9A99-7D76A73157AA}" type="pres">
      <dgm:prSet presAssocID="{F3BE247B-1BAE-4213-8C79-211797ED9AFF}" presName="compNode" presStyleCnt="0"/>
      <dgm:spPr/>
    </dgm:pt>
    <dgm:pt modelId="{2A20269C-82A4-4ADA-8D19-C551DC6BD759}" type="pres">
      <dgm:prSet presAssocID="{F3BE247B-1BAE-4213-8C79-211797ED9AFF}" presName="bgRect" presStyleLbl="bgShp" presStyleIdx="0" presStyleCnt="4"/>
      <dgm:spPr/>
    </dgm:pt>
    <dgm:pt modelId="{D06EDCD7-4750-4558-833F-6990865BBE7D}" type="pres">
      <dgm:prSet presAssocID="{F3BE247B-1BAE-4213-8C79-211797ED9A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BED1AEB0-7703-45E7-B601-CFF94129BE96}" type="pres">
      <dgm:prSet presAssocID="{F3BE247B-1BAE-4213-8C79-211797ED9AFF}" presName="spaceRect" presStyleCnt="0"/>
      <dgm:spPr/>
    </dgm:pt>
    <dgm:pt modelId="{F8204A27-0950-4E82-9DCB-F8DE2FFD1B3F}" type="pres">
      <dgm:prSet presAssocID="{F3BE247B-1BAE-4213-8C79-211797ED9AFF}" presName="parTx" presStyleLbl="revTx" presStyleIdx="0" presStyleCnt="4">
        <dgm:presLayoutVars>
          <dgm:chMax val="0"/>
          <dgm:chPref val="0"/>
        </dgm:presLayoutVars>
      </dgm:prSet>
      <dgm:spPr/>
    </dgm:pt>
    <dgm:pt modelId="{F4DA70FC-825B-48AF-918C-81D0EAB8029E}" type="pres">
      <dgm:prSet presAssocID="{AB22ACA3-E5A3-45C8-8F71-2CC8AF8DFD46}" presName="sibTrans" presStyleCnt="0"/>
      <dgm:spPr/>
    </dgm:pt>
    <dgm:pt modelId="{9F4B32B1-B375-4663-B95C-D579E7B1B711}" type="pres">
      <dgm:prSet presAssocID="{19600BCA-2994-4AE7-ADC0-16EC5A88B98A}" presName="compNode" presStyleCnt="0"/>
      <dgm:spPr/>
    </dgm:pt>
    <dgm:pt modelId="{71A0C8FE-232C-4416-9715-05277F51FE8E}" type="pres">
      <dgm:prSet presAssocID="{19600BCA-2994-4AE7-ADC0-16EC5A88B98A}" presName="bgRect" presStyleLbl="bgShp" presStyleIdx="1" presStyleCnt="4"/>
      <dgm:spPr/>
    </dgm:pt>
    <dgm:pt modelId="{B6D61A10-1C49-4EC0-AC0A-CF134BDA4F7A}" type="pres">
      <dgm:prSet presAssocID="{19600BCA-2994-4AE7-ADC0-16EC5A88B9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67E886C3-4FBC-4501-80B8-ED4B1FF5B3ED}" type="pres">
      <dgm:prSet presAssocID="{19600BCA-2994-4AE7-ADC0-16EC5A88B98A}" presName="spaceRect" presStyleCnt="0"/>
      <dgm:spPr/>
    </dgm:pt>
    <dgm:pt modelId="{B0D73D5E-AF06-43F2-8FE8-E5E950C794FE}" type="pres">
      <dgm:prSet presAssocID="{19600BCA-2994-4AE7-ADC0-16EC5A88B98A}" presName="parTx" presStyleLbl="revTx" presStyleIdx="1" presStyleCnt="4">
        <dgm:presLayoutVars>
          <dgm:chMax val="0"/>
          <dgm:chPref val="0"/>
        </dgm:presLayoutVars>
      </dgm:prSet>
      <dgm:spPr/>
    </dgm:pt>
    <dgm:pt modelId="{A6C0CA97-7407-4215-A016-608F8A76A8F6}" type="pres">
      <dgm:prSet presAssocID="{2C7DE5B2-990A-4949-B458-20C217D3DDA7}" presName="sibTrans" presStyleCnt="0"/>
      <dgm:spPr/>
    </dgm:pt>
    <dgm:pt modelId="{B8A1C77B-84E9-4A20-B633-9C1B05F2E882}" type="pres">
      <dgm:prSet presAssocID="{367ADC95-A955-441D-AEE5-4E9FC79EAE8A}" presName="compNode" presStyleCnt="0"/>
      <dgm:spPr/>
    </dgm:pt>
    <dgm:pt modelId="{6EFCBE22-D97E-4E8A-91E9-FFCDFF1744CA}" type="pres">
      <dgm:prSet presAssocID="{367ADC95-A955-441D-AEE5-4E9FC79EAE8A}" presName="bgRect" presStyleLbl="bgShp" presStyleIdx="2" presStyleCnt="4"/>
      <dgm:spPr/>
    </dgm:pt>
    <dgm:pt modelId="{D4A71B3F-61CD-4891-8900-13AE9A91C618}" type="pres">
      <dgm:prSet presAssocID="{367ADC95-A955-441D-AEE5-4E9FC79EAE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munications"/>
        </a:ext>
      </dgm:extLst>
    </dgm:pt>
    <dgm:pt modelId="{B5C5F375-F1A5-4990-8B00-F530EFCFC228}" type="pres">
      <dgm:prSet presAssocID="{367ADC95-A955-441D-AEE5-4E9FC79EAE8A}" presName="spaceRect" presStyleCnt="0"/>
      <dgm:spPr/>
    </dgm:pt>
    <dgm:pt modelId="{606744A4-4D83-4CF8-939B-7BE7AFFC097F}" type="pres">
      <dgm:prSet presAssocID="{367ADC95-A955-441D-AEE5-4E9FC79EAE8A}" presName="parTx" presStyleLbl="revTx" presStyleIdx="2" presStyleCnt="4">
        <dgm:presLayoutVars>
          <dgm:chMax val="0"/>
          <dgm:chPref val="0"/>
        </dgm:presLayoutVars>
      </dgm:prSet>
      <dgm:spPr/>
    </dgm:pt>
    <dgm:pt modelId="{CB403286-AB37-471D-B01A-CAFBA6B0D8D6}" type="pres">
      <dgm:prSet presAssocID="{4C9DB16D-46B2-41E3-87D0-61C3D2947E5A}" presName="sibTrans" presStyleCnt="0"/>
      <dgm:spPr/>
    </dgm:pt>
    <dgm:pt modelId="{E7646672-F1A8-4806-9603-39684D03E490}" type="pres">
      <dgm:prSet presAssocID="{C667C8A9-CCA9-44C2-B420-A51DEDCC6140}" presName="compNode" presStyleCnt="0"/>
      <dgm:spPr/>
    </dgm:pt>
    <dgm:pt modelId="{61632D39-483E-4931-A521-9F6CE2B635F1}" type="pres">
      <dgm:prSet presAssocID="{C667C8A9-CCA9-44C2-B420-A51DEDCC6140}" presName="bgRect" presStyleLbl="bgShp" presStyleIdx="3" presStyleCnt="4"/>
      <dgm:spPr/>
    </dgm:pt>
    <dgm:pt modelId="{3426E21E-7563-423F-81F0-C406486AD026}" type="pres">
      <dgm:prSet presAssocID="{C667C8A9-CCA9-44C2-B420-A51DEDCC61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ruitment Management"/>
        </a:ext>
      </dgm:extLst>
    </dgm:pt>
    <dgm:pt modelId="{C28CC821-A460-4617-B86A-DECCF377CDF5}" type="pres">
      <dgm:prSet presAssocID="{C667C8A9-CCA9-44C2-B420-A51DEDCC6140}" presName="spaceRect" presStyleCnt="0"/>
      <dgm:spPr/>
    </dgm:pt>
    <dgm:pt modelId="{49767147-6B05-492B-BADC-5E5F88CE4770}" type="pres">
      <dgm:prSet presAssocID="{C667C8A9-CCA9-44C2-B420-A51DEDCC6140}" presName="parTx" presStyleLbl="revTx" presStyleIdx="3" presStyleCnt="4">
        <dgm:presLayoutVars>
          <dgm:chMax val="0"/>
          <dgm:chPref val="0"/>
        </dgm:presLayoutVars>
      </dgm:prSet>
      <dgm:spPr/>
    </dgm:pt>
  </dgm:ptLst>
  <dgm:cxnLst>
    <dgm:cxn modelId="{02636326-EAA7-4A2D-8879-042532EEE3D3}" type="presOf" srcId="{367ADC95-A955-441D-AEE5-4E9FC79EAE8A}" destId="{606744A4-4D83-4CF8-939B-7BE7AFFC097F}" srcOrd="0" destOrd="0" presId="urn:microsoft.com/office/officeart/2018/2/layout/IconVerticalSolidList"/>
    <dgm:cxn modelId="{61F65B43-22C7-4CF4-B9BA-9ADE0E0A478B}" type="presOf" srcId="{86A5368C-7B15-4B76-9420-D77EDEA1A84F}" destId="{BE53924E-6C50-43C5-9B79-310B4128AD62}" srcOrd="0" destOrd="0" presId="urn:microsoft.com/office/officeart/2018/2/layout/IconVerticalSolidList"/>
    <dgm:cxn modelId="{1D852F82-1171-48EE-A9C9-5F98CF649098}" type="presOf" srcId="{F3BE247B-1BAE-4213-8C79-211797ED9AFF}" destId="{F8204A27-0950-4E82-9DCB-F8DE2FFD1B3F}" srcOrd="0" destOrd="0" presId="urn:microsoft.com/office/officeart/2018/2/layout/IconVerticalSolidList"/>
    <dgm:cxn modelId="{F3096E89-8A46-4889-9B36-0FACA89472FA}" srcId="{86A5368C-7B15-4B76-9420-D77EDEA1A84F}" destId="{F3BE247B-1BAE-4213-8C79-211797ED9AFF}" srcOrd="0" destOrd="0" parTransId="{AC9D5EA3-D489-4BF7-8E7A-B99C25793289}" sibTransId="{AB22ACA3-E5A3-45C8-8F71-2CC8AF8DFD46}"/>
    <dgm:cxn modelId="{8642068F-169C-4304-86BA-7D52BD15237A}" type="presOf" srcId="{C667C8A9-CCA9-44C2-B420-A51DEDCC6140}" destId="{49767147-6B05-492B-BADC-5E5F88CE4770}" srcOrd="0" destOrd="0" presId="urn:microsoft.com/office/officeart/2018/2/layout/IconVerticalSolidList"/>
    <dgm:cxn modelId="{35F8959B-7E9A-469B-AC39-8FEE881E1A33}" srcId="{86A5368C-7B15-4B76-9420-D77EDEA1A84F}" destId="{367ADC95-A955-441D-AEE5-4E9FC79EAE8A}" srcOrd="2" destOrd="0" parTransId="{24A47B89-F91C-4DDC-A2CB-7AE386916120}" sibTransId="{4C9DB16D-46B2-41E3-87D0-61C3D2947E5A}"/>
    <dgm:cxn modelId="{79DB699D-1DCA-4B89-942D-7EA30EDAF728}" srcId="{86A5368C-7B15-4B76-9420-D77EDEA1A84F}" destId="{C667C8A9-CCA9-44C2-B420-A51DEDCC6140}" srcOrd="3" destOrd="0" parTransId="{5ACB776E-26DF-4375-BCCD-491B40A58BE6}" sibTransId="{1A43F7A3-641A-440D-9238-C8BF11AE6056}"/>
    <dgm:cxn modelId="{DD2840B9-C182-4069-8630-8C82B6AC2CED}" srcId="{86A5368C-7B15-4B76-9420-D77EDEA1A84F}" destId="{19600BCA-2994-4AE7-ADC0-16EC5A88B98A}" srcOrd="1" destOrd="0" parTransId="{343BE3E1-9FA6-436B-AD9F-780681B6A993}" sibTransId="{2C7DE5B2-990A-4949-B458-20C217D3DDA7}"/>
    <dgm:cxn modelId="{7A0D4CF3-4F1C-4286-8974-3016CDBB58C3}" type="presOf" srcId="{19600BCA-2994-4AE7-ADC0-16EC5A88B98A}" destId="{B0D73D5E-AF06-43F2-8FE8-E5E950C794FE}" srcOrd="0" destOrd="0" presId="urn:microsoft.com/office/officeart/2018/2/layout/IconVerticalSolidList"/>
    <dgm:cxn modelId="{65044506-8C1C-42A3-9297-7B9C63CA2E58}" type="presParOf" srcId="{BE53924E-6C50-43C5-9B79-310B4128AD62}" destId="{B57DBDF1-D440-4EAC-9A99-7D76A73157AA}" srcOrd="0" destOrd="0" presId="urn:microsoft.com/office/officeart/2018/2/layout/IconVerticalSolidList"/>
    <dgm:cxn modelId="{036F9937-D24B-415C-BA01-6DD87ABCFAE7}" type="presParOf" srcId="{B57DBDF1-D440-4EAC-9A99-7D76A73157AA}" destId="{2A20269C-82A4-4ADA-8D19-C551DC6BD759}" srcOrd="0" destOrd="0" presId="urn:microsoft.com/office/officeart/2018/2/layout/IconVerticalSolidList"/>
    <dgm:cxn modelId="{89655B17-0491-4BEF-8538-89A455854330}" type="presParOf" srcId="{B57DBDF1-D440-4EAC-9A99-7D76A73157AA}" destId="{D06EDCD7-4750-4558-833F-6990865BBE7D}" srcOrd="1" destOrd="0" presId="urn:microsoft.com/office/officeart/2018/2/layout/IconVerticalSolidList"/>
    <dgm:cxn modelId="{D90D017E-E105-4258-885D-7117E0F5B8DD}" type="presParOf" srcId="{B57DBDF1-D440-4EAC-9A99-7D76A73157AA}" destId="{BED1AEB0-7703-45E7-B601-CFF94129BE96}" srcOrd="2" destOrd="0" presId="urn:microsoft.com/office/officeart/2018/2/layout/IconVerticalSolidList"/>
    <dgm:cxn modelId="{03CB4D59-D4A3-4382-85C6-D7A4A2736EE2}" type="presParOf" srcId="{B57DBDF1-D440-4EAC-9A99-7D76A73157AA}" destId="{F8204A27-0950-4E82-9DCB-F8DE2FFD1B3F}" srcOrd="3" destOrd="0" presId="urn:microsoft.com/office/officeart/2018/2/layout/IconVerticalSolidList"/>
    <dgm:cxn modelId="{5377F19A-C65E-4AA7-8C3B-EE6E87AA40E3}" type="presParOf" srcId="{BE53924E-6C50-43C5-9B79-310B4128AD62}" destId="{F4DA70FC-825B-48AF-918C-81D0EAB8029E}" srcOrd="1" destOrd="0" presId="urn:microsoft.com/office/officeart/2018/2/layout/IconVerticalSolidList"/>
    <dgm:cxn modelId="{EE436CA3-D626-4AAF-A465-69C5FF29BD42}" type="presParOf" srcId="{BE53924E-6C50-43C5-9B79-310B4128AD62}" destId="{9F4B32B1-B375-4663-B95C-D579E7B1B711}" srcOrd="2" destOrd="0" presId="urn:microsoft.com/office/officeart/2018/2/layout/IconVerticalSolidList"/>
    <dgm:cxn modelId="{A3F8E922-733D-4DAF-A7E1-E4063F9B8AFB}" type="presParOf" srcId="{9F4B32B1-B375-4663-B95C-D579E7B1B711}" destId="{71A0C8FE-232C-4416-9715-05277F51FE8E}" srcOrd="0" destOrd="0" presId="urn:microsoft.com/office/officeart/2018/2/layout/IconVerticalSolidList"/>
    <dgm:cxn modelId="{666CD480-866E-42ED-BB4D-DB8AF4BBCF00}" type="presParOf" srcId="{9F4B32B1-B375-4663-B95C-D579E7B1B711}" destId="{B6D61A10-1C49-4EC0-AC0A-CF134BDA4F7A}" srcOrd="1" destOrd="0" presId="urn:microsoft.com/office/officeart/2018/2/layout/IconVerticalSolidList"/>
    <dgm:cxn modelId="{3CBC0CEF-D7D1-4843-AF74-37A2B87108EB}" type="presParOf" srcId="{9F4B32B1-B375-4663-B95C-D579E7B1B711}" destId="{67E886C3-4FBC-4501-80B8-ED4B1FF5B3ED}" srcOrd="2" destOrd="0" presId="urn:microsoft.com/office/officeart/2018/2/layout/IconVerticalSolidList"/>
    <dgm:cxn modelId="{B653F282-07B7-4697-B950-867912056760}" type="presParOf" srcId="{9F4B32B1-B375-4663-B95C-D579E7B1B711}" destId="{B0D73D5E-AF06-43F2-8FE8-E5E950C794FE}" srcOrd="3" destOrd="0" presId="urn:microsoft.com/office/officeart/2018/2/layout/IconVerticalSolidList"/>
    <dgm:cxn modelId="{DBC3912D-889E-4C83-8FFA-810F783ACF26}" type="presParOf" srcId="{BE53924E-6C50-43C5-9B79-310B4128AD62}" destId="{A6C0CA97-7407-4215-A016-608F8A76A8F6}" srcOrd="3" destOrd="0" presId="urn:microsoft.com/office/officeart/2018/2/layout/IconVerticalSolidList"/>
    <dgm:cxn modelId="{214B45B2-A600-4D01-B8EB-02D6EBBBC416}" type="presParOf" srcId="{BE53924E-6C50-43C5-9B79-310B4128AD62}" destId="{B8A1C77B-84E9-4A20-B633-9C1B05F2E882}" srcOrd="4" destOrd="0" presId="urn:microsoft.com/office/officeart/2018/2/layout/IconVerticalSolidList"/>
    <dgm:cxn modelId="{F878968A-6F52-4B99-9C48-4ED15EAC4B00}" type="presParOf" srcId="{B8A1C77B-84E9-4A20-B633-9C1B05F2E882}" destId="{6EFCBE22-D97E-4E8A-91E9-FFCDFF1744CA}" srcOrd="0" destOrd="0" presId="urn:microsoft.com/office/officeart/2018/2/layout/IconVerticalSolidList"/>
    <dgm:cxn modelId="{A06F55E9-A50F-4B86-983F-D43C0AB62BCD}" type="presParOf" srcId="{B8A1C77B-84E9-4A20-B633-9C1B05F2E882}" destId="{D4A71B3F-61CD-4891-8900-13AE9A91C618}" srcOrd="1" destOrd="0" presId="urn:microsoft.com/office/officeart/2018/2/layout/IconVerticalSolidList"/>
    <dgm:cxn modelId="{FD16EE34-330A-431A-843E-EEBEA886E45F}" type="presParOf" srcId="{B8A1C77B-84E9-4A20-B633-9C1B05F2E882}" destId="{B5C5F375-F1A5-4990-8B00-F530EFCFC228}" srcOrd="2" destOrd="0" presId="urn:microsoft.com/office/officeart/2018/2/layout/IconVerticalSolidList"/>
    <dgm:cxn modelId="{E9217D08-B52E-4443-8EDF-C82C2E3210BD}" type="presParOf" srcId="{B8A1C77B-84E9-4A20-B633-9C1B05F2E882}" destId="{606744A4-4D83-4CF8-939B-7BE7AFFC097F}" srcOrd="3" destOrd="0" presId="urn:microsoft.com/office/officeart/2018/2/layout/IconVerticalSolidList"/>
    <dgm:cxn modelId="{1ADF8ECB-C805-4B4D-BDE6-0766836FBD36}" type="presParOf" srcId="{BE53924E-6C50-43C5-9B79-310B4128AD62}" destId="{CB403286-AB37-471D-B01A-CAFBA6B0D8D6}" srcOrd="5" destOrd="0" presId="urn:microsoft.com/office/officeart/2018/2/layout/IconVerticalSolidList"/>
    <dgm:cxn modelId="{B9483425-43DE-4F49-8083-298C92B001DD}" type="presParOf" srcId="{BE53924E-6C50-43C5-9B79-310B4128AD62}" destId="{E7646672-F1A8-4806-9603-39684D03E490}" srcOrd="6" destOrd="0" presId="urn:microsoft.com/office/officeart/2018/2/layout/IconVerticalSolidList"/>
    <dgm:cxn modelId="{153B8593-63DA-4B70-B150-D9934F2A9364}" type="presParOf" srcId="{E7646672-F1A8-4806-9603-39684D03E490}" destId="{61632D39-483E-4931-A521-9F6CE2B635F1}" srcOrd="0" destOrd="0" presId="urn:microsoft.com/office/officeart/2018/2/layout/IconVerticalSolidList"/>
    <dgm:cxn modelId="{D2A62700-3D96-49FB-9B35-566959726A46}" type="presParOf" srcId="{E7646672-F1A8-4806-9603-39684D03E490}" destId="{3426E21E-7563-423F-81F0-C406486AD026}" srcOrd="1" destOrd="0" presId="urn:microsoft.com/office/officeart/2018/2/layout/IconVerticalSolidList"/>
    <dgm:cxn modelId="{15C5F01E-0369-4420-BA06-220906C2456D}" type="presParOf" srcId="{E7646672-F1A8-4806-9603-39684D03E490}" destId="{C28CC821-A460-4617-B86A-DECCF377CDF5}" srcOrd="2" destOrd="0" presId="urn:microsoft.com/office/officeart/2018/2/layout/IconVerticalSolidList"/>
    <dgm:cxn modelId="{BF68AAB0-97A2-4EFC-BAA4-F005CECDC74B}" type="presParOf" srcId="{E7646672-F1A8-4806-9603-39684D03E490}" destId="{49767147-6B05-492B-BADC-5E5F88CE47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0269C-82A4-4ADA-8D19-C551DC6BD759}">
      <dsp:nvSpPr>
        <dsp:cNvPr id="0" name=""/>
        <dsp:cNvSpPr/>
      </dsp:nvSpPr>
      <dsp:spPr>
        <a:xfrm>
          <a:off x="0" y="229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EDCD7-4750-4558-833F-6990865BBE7D}">
      <dsp:nvSpPr>
        <dsp:cNvPr id="0" name=""/>
        <dsp:cNvSpPr/>
      </dsp:nvSpPr>
      <dsp:spPr>
        <a:xfrm>
          <a:off x="352272" y="264318"/>
          <a:ext cx="640494" cy="640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204A27-0950-4E82-9DCB-F8DE2FFD1B3F}">
      <dsp:nvSpPr>
        <dsp:cNvPr id="0" name=""/>
        <dsp:cNvSpPr/>
      </dsp:nvSpPr>
      <dsp:spPr>
        <a:xfrm>
          <a:off x="1345038" y="229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AU" sz="2200" kern="1200"/>
            <a:t>VTAC – Applying for University, SEAS, Scholarships, Offers</a:t>
          </a:r>
          <a:endParaRPr lang="en-US" sz="2200" kern="1200"/>
        </a:p>
      </dsp:txBody>
      <dsp:txXfrm>
        <a:off x="1345038" y="2297"/>
        <a:ext cx="5555473" cy="1164535"/>
      </dsp:txXfrm>
    </dsp:sp>
    <dsp:sp modelId="{71A0C8FE-232C-4416-9715-05277F51FE8E}">
      <dsp:nvSpPr>
        <dsp:cNvPr id="0" name=""/>
        <dsp:cNvSpPr/>
      </dsp:nvSpPr>
      <dsp:spPr>
        <a:xfrm>
          <a:off x="0" y="145796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61A10-1C49-4EC0-AC0A-CF134BDA4F7A}">
      <dsp:nvSpPr>
        <dsp:cNvPr id="0" name=""/>
        <dsp:cNvSpPr/>
      </dsp:nvSpPr>
      <dsp:spPr>
        <a:xfrm>
          <a:off x="352272" y="1719988"/>
          <a:ext cx="640494" cy="640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73D5E-AF06-43F2-8FE8-E5E950C794FE}">
      <dsp:nvSpPr>
        <dsp:cNvPr id="0" name=""/>
        <dsp:cNvSpPr/>
      </dsp:nvSpPr>
      <dsp:spPr>
        <a:xfrm>
          <a:off x="1345038" y="145796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AU" sz="2200" kern="1200"/>
            <a:t>TAFE</a:t>
          </a:r>
          <a:endParaRPr lang="en-US" sz="2200" kern="1200"/>
        </a:p>
      </dsp:txBody>
      <dsp:txXfrm>
        <a:off x="1345038" y="1457967"/>
        <a:ext cx="5555473" cy="1164535"/>
      </dsp:txXfrm>
    </dsp:sp>
    <dsp:sp modelId="{6EFCBE22-D97E-4E8A-91E9-FFCDFF1744CA}">
      <dsp:nvSpPr>
        <dsp:cNvPr id="0" name=""/>
        <dsp:cNvSpPr/>
      </dsp:nvSpPr>
      <dsp:spPr>
        <a:xfrm>
          <a:off x="0" y="291363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71B3F-61CD-4891-8900-13AE9A91C618}">
      <dsp:nvSpPr>
        <dsp:cNvPr id="0" name=""/>
        <dsp:cNvSpPr/>
      </dsp:nvSpPr>
      <dsp:spPr>
        <a:xfrm>
          <a:off x="352272" y="3175658"/>
          <a:ext cx="640494" cy="640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744A4-4D83-4CF8-939B-7BE7AFFC097F}">
      <dsp:nvSpPr>
        <dsp:cNvPr id="0" name=""/>
        <dsp:cNvSpPr/>
      </dsp:nvSpPr>
      <dsp:spPr>
        <a:xfrm>
          <a:off x="1345038" y="291363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AU" sz="2200" kern="1200"/>
            <a:t>Gap Years </a:t>
          </a:r>
          <a:endParaRPr lang="en-US" sz="2200" kern="1200"/>
        </a:p>
      </dsp:txBody>
      <dsp:txXfrm>
        <a:off x="1345038" y="2913637"/>
        <a:ext cx="5555473" cy="1164535"/>
      </dsp:txXfrm>
    </dsp:sp>
    <dsp:sp modelId="{61632D39-483E-4931-A521-9F6CE2B635F1}">
      <dsp:nvSpPr>
        <dsp:cNvPr id="0" name=""/>
        <dsp:cNvSpPr/>
      </dsp:nvSpPr>
      <dsp:spPr>
        <a:xfrm>
          <a:off x="0" y="436930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26E21E-7563-423F-81F0-C406486AD026}">
      <dsp:nvSpPr>
        <dsp:cNvPr id="0" name=""/>
        <dsp:cNvSpPr/>
      </dsp:nvSpPr>
      <dsp:spPr>
        <a:xfrm>
          <a:off x="352272" y="4631327"/>
          <a:ext cx="640494" cy="640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767147-6B05-492B-BADC-5E5F88CE4770}">
      <dsp:nvSpPr>
        <dsp:cNvPr id="0" name=""/>
        <dsp:cNvSpPr/>
      </dsp:nvSpPr>
      <dsp:spPr>
        <a:xfrm>
          <a:off x="1345038" y="436930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AU" sz="2200" kern="1200"/>
            <a:t>Employment, Traineeships, Apprenticeships</a:t>
          </a:r>
          <a:endParaRPr lang="en-US" sz="2200" kern="1200"/>
        </a:p>
      </dsp:txBody>
      <dsp:txXfrm>
        <a:off x="1345038" y="4369307"/>
        <a:ext cx="5555473" cy="11645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C4DBCF-52EC-45C7-9731-65B8A3761E55}" type="datetimeFigureOut">
              <a:rPr lang="en-AU" smtClean="0"/>
              <a:t>10/08/2023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3CA562-C0F7-4389-BB5E-4D3BAB9F6EA1}" type="slidenum">
              <a:rPr lang="en-AU" smtClean="0"/>
              <a:t>‹#›</a:t>
            </a:fld>
            <a:endParaRPr lang="en-AU"/>
          </a:p>
        </p:txBody>
      </p:sp>
    </p:spTree>
    <p:extLst>
      <p:ext uri="{BB962C8B-B14F-4D97-AF65-F5344CB8AC3E}">
        <p14:creationId xmlns:p14="http://schemas.microsoft.com/office/powerpoint/2010/main" val="336983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54" y="-9000"/>
            <a:ext cx="12228509" cy="6876000"/>
          </a:xfrm>
          <a:prstGeom prst="rect">
            <a:avLst/>
          </a:prstGeom>
        </p:spPr>
      </p:pic>
      <p:sp>
        <p:nvSpPr>
          <p:cNvPr id="2" name="Title 1"/>
          <p:cNvSpPr>
            <a:spLocks noGrp="1"/>
          </p:cNvSpPr>
          <p:nvPr>
            <p:ph type="ctrTitle" hasCustomPrompt="1"/>
          </p:nvPr>
        </p:nvSpPr>
        <p:spPr>
          <a:xfrm>
            <a:off x="1524000" y="1122363"/>
            <a:ext cx="9144000" cy="2387600"/>
          </a:xfrm>
        </p:spPr>
        <p:txBody>
          <a:bodyPr anchor="b">
            <a:normAutofit/>
          </a:bodyPr>
          <a:lstStyle>
            <a:lvl1pPr algn="ctr">
              <a:defRPr sz="4400" b="1">
                <a:solidFill>
                  <a:schemeClr val="bg1"/>
                </a:solidFill>
                <a:latin typeface="+mn-lt"/>
              </a:defRPr>
            </a:lvl1pPr>
          </a:lstStyle>
          <a:p>
            <a:r>
              <a:rPr lang="en-US"/>
              <a:t>Click to edit Master subtitle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12346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chemeClr val="bg1"/>
                </a:solidFill>
                <a:latin typeface="+mn-lt"/>
              </a:defRPr>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374" y="-26997"/>
            <a:ext cx="12290748" cy="6911993"/>
          </a:xfrm>
          <a:prstGeom prst="rect">
            <a:avLst/>
          </a:prstGeom>
        </p:spPr>
      </p:pic>
    </p:spTree>
    <p:extLst>
      <p:ext uri="{BB962C8B-B14F-4D97-AF65-F5344CB8AC3E}">
        <p14:creationId xmlns:p14="http://schemas.microsoft.com/office/powerpoint/2010/main" val="61681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E9D1ADA-23E4-44FC-B776-158CFC9A6171}" type="datetimeFigureOut">
              <a:rPr lang="en-AU" smtClean="0"/>
              <a:t>10/08/2023</a:t>
            </a:fld>
            <a:endParaRPr lang="en-AU"/>
          </a:p>
        </p:txBody>
      </p:sp>
      <p:sp>
        <p:nvSpPr>
          <p:cNvPr id="6" name="Slide Number Placeholder 5"/>
          <p:cNvSpPr>
            <a:spLocks noGrp="1"/>
          </p:cNvSpPr>
          <p:nvPr>
            <p:ph type="sldNum" sz="quarter" idx="12"/>
          </p:nvPr>
        </p:nvSpPr>
        <p:spPr/>
        <p:txBody>
          <a:bodyPr/>
          <a:lstStyle/>
          <a:p>
            <a:fld id="{3DC99B59-576A-4993-B3DF-80BCD9A15CC9}" type="slidenum">
              <a:rPr lang="en-AU" smtClean="0"/>
              <a:t>‹#›</a:t>
            </a:fld>
            <a:endParaRPr lang="en-AU"/>
          </a:p>
        </p:txBody>
      </p:sp>
    </p:spTree>
    <p:extLst>
      <p:ext uri="{BB962C8B-B14F-4D97-AF65-F5344CB8AC3E}">
        <p14:creationId xmlns:p14="http://schemas.microsoft.com/office/powerpoint/2010/main" val="15559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9D1ADA-23E4-44FC-B776-158CFC9A6171}" type="datetimeFigureOut">
              <a:rPr lang="en-AU" smtClean="0"/>
              <a:t>10/08/2023</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3DC99B59-576A-4993-B3DF-80BCD9A15CC9}" type="slidenum">
              <a:rPr lang="en-AU" smtClean="0"/>
              <a:t>‹#›</a:t>
            </a:fld>
            <a:endParaRPr lang="en-AU"/>
          </a:p>
        </p:txBody>
      </p:sp>
    </p:spTree>
    <p:extLst>
      <p:ext uri="{BB962C8B-B14F-4D97-AF65-F5344CB8AC3E}">
        <p14:creationId xmlns:p14="http://schemas.microsoft.com/office/powerpoint/2010/main" val="11374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652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652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E9D1ADA-23E4-44FC-B776-158CFC9A6171}" type="datetimeFigureOut">
              <a:rPr lang="en-AU" smtClean="0"/>
              <a:t>10/08/2023</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3DC99B59-576A-4993-B3DF-80BCD9A15CC9}" type="slidenum">
              <a:rPr lang="en-AU" smtClean="0"/>
              <a:t>‹#›</a:t>
            </a:fld>
            <a:endParaRPr lang="en-AU"/>
          </a:p>
        </p:txBody>
      </p:sp>
    </p:spTree>
    <p:extLst>
      <p:ext uri="{BB962C8B-B14F-4D97-AF65-F5344CB8AC3E}">
        <p14:creationId xmlns:p14="http://schemas.microsoft.com/office/powerpoint/2010/main" val="297302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2964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2964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E9D1ADA-23E4-44FC-B776-158CFC9A6171}" type="datetimeFigureOut">
              <a:rPr lang="en-AU" smtClean="0"/>
              <a:t>10/08/2023</a:t>
            </a:fld>
            <a:endParaRPr lang="en-AU"/>
          </a:p>
        </p:txBody>
      </p:sp>
      <p:sp>
        <p:nvSpPr>
          <p:cNvPr id="9" name="Slide Number Placeholder 8"/>
          <p:cNvSpPr>
            <a:spLocks noGrp="1"/>
          </p:cNvSpPr>
          <p:nvPr>
            <p:ph type="sldNum" sz="quarter" idx="12"/>
          </p:nvPr>
        </p:nvSpPr>
        <p:spPr/>
        <p:txBody>
          <a:bodyPr/>
          <a:lstStyle/>
          <a:p>
            <a:fld id="{3DC99B59-576A-4993-B3DF-80BCD9A15CC9}" type="slidenum">
              <a:rPr lang="en-AU" smtClean="0"/>
              <a:t>‹#›</a:t>
            </a:fld>
            <a:endParaRPr lang="en-AU"/>
          </a:p>
        </p:txBody>
      </p:sp>
    </p:spTree>
    <p:extLst>
      <p:ext uri="{BB962C8B-B14F-4D97-AF65-F5344CB8AC3E}">
        <p14:creationId xmlns:p14="http://schemas.microsoft.com/office/powerpoint/2010/main" val="155168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254" y="-9000"/>
            <a:ext cx="12228509" cy="6876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36090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E9D1ADA-23E4-44FC-B776-158CFC9A6171}" type="datetimeFigureOut">
              <a:rPr lang="en-AU" smtClean="0"/>
              <a:pPr/>
              <a:t>10/08/2023</a:t>
            </a:fld>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C99B59-576A-4993-B3DF-80BCD9A15CC9}" type="slidenum">
              <a:rPr lang="en-AU" smtClean="0"/>
              <a:pPr/>
              <a:t>‹#›</a:t>
            </a:fld>
            <a:endParaRPr lang="en-AU"/>
          </a:p>
        </p:txBody>
      </p:sp>
    </p:spTree>
    <p:extLst>
      <p:ext uri="{BB962C8B-B14F-4D97-AF65-F5344CB8AC3E}">
        <p14:creationId xmlns:p14="http://schemas.microsoft.com/office/powerpoint/2010/main" val="35230235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newgrounds.com/art/view/suezo/aboriginal-signatur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a:t>Towards The Finishing Line</a:t>
            </a:r>
          </a:p>
        </p:txBody>
      </p:sp>
      <p:sp>
        <p:nvSpPr>
          <p:cNvPr id="3" name="Subtitle 2"/>
          <p:cNvSpPr>
            <a:spLocks noGrp="1"/>
          </p:cNvSpPr>
          <p:nvPr>
            <p:ph type="subTitle" idx="1"/>
          </p:nvPr>
        </p:nvSpPr>
        <p:spPr/>
        <p:txBody>
          <a:bodyPr/>
          <a:lstStyle/>
          <a:p>
            <a:r>
              <a:rPr lang="en-AU"/>
              <a:t>Supporting our Year 12s during their final months</a:t>
            </a:r>
          </a:p>
        </p:txBody>
      </p:sp>
    </p:spTree>
    <p:extLst>
      <p:ext uri="{BB962C8B-B14F-4D97-AF65-F5344CB8AC3E}">
        <p14:creationId xmlns:p14="http://schemas.microsoft.com/office/powerpoint/2010/main" val="3941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7AE28D7-199A-A5A2-2375-1BECBE1316B9}"/>
              </a:ext>
            </a:extLst>
          </p:cNvPr>
          <p:cNvSpPr>
            <a:spLocks noGrp="1"/>
          </p:cNvSpPr>
          <p:nvPr>
            <p:ph type="title"/>
          </p:nvPr>
        </p:nvSpPr>
        <p:spPr>
          <a:xfrm>
            <a:off x="1426924" y="288725"/>
            <a:ext cx="10515600" cy="857407"/>
          </a:xfrm>
        </p:spPr>
        <p:txBody>
          <a:bodyPr>
            <a:normAutofit/>
          </a:bodyPr>
          <a:lstStyle/>
          <a:p>
            <a:pPr algn="ctr"/>
            <a:r>
              <a:rPr lang="en-AU"/>
              <a:t>Preparation for VCE  </a:t>
            </a:r>
            <a:r>
              <a:rPr lang="en-AU" sz="2000"/>
              <a:t>Alysoun Smalley</a:t>
            </a:r>
            <a:r>
              <a:rPr lang="en-AU"/>
              <a:t> </a:t>
            </a:r>
          </a:p>
        </p:txBody>
      </p:sp>
      <p:sp>
        <p:nvSpPr>
          <p:cNvPr id="5" name="Content Placeholder 4">
            <a:extLst>
              <a:ext uri="{FF2B5EF4-FFF2-40B4-BE49-F238E27FC236}">
                <a16:creationId xmlns:a16="http://schemas.microsoft.com/office/drawing/2014/main" id="{C7C1D52C-8BFF-ED3B-9E45-8D5EFBFF9E38}"/>
              </a:ext>
            </a:extLst>
          </p:cNvPr>
          <p:cNvSpPr>
            <a:spLocks noGrp="1"/>
          </p:cNvSpPr>
          <p:nvPr>
            <p:ph sz="half" idx="1"/>
          </p:nvPr>
        </p:nvSpPr>
        <p:spPr>
          <a:xfrm>
            <a:off x="700049" y="1083502"/>
            <a:ext cx="5236923" cy="4505180"/>
          </a:xfrm>
        </p:spPr>
        <p:txBody>
          <a:bodyPr vert="horz" lIns="91440" tIns="45720" rIns="91440" bIns="45720" rtlCol="0" anchor="t">
            <a:normAutofit fontScale="85000" lnSpcReduction="20000"/>
          </a:bodyPr>
          <a:lstStyle/>
          <a:p>
            <a:pPr>
              <a:lnSpc>
                <a:spcPct val="110000"/>
              </a:lnSpc>
            </a:pPr>
            <a:r>
              <a:rPr lang="en-US"/>
              <a:t>The end is in sight</a:t>
            </a:r>
          </a:p>
          <a:p>
            <a:pPr>
              <a:lnSpc>
                <a:spcPct val="110000"/>
              </a:lnSpc>
            </a:pPr>
            <a:r>
              <a:rPr lang="en-US"/>
              <a:t>Sem 2: the sausage machine</a:t>
            </a:r>
            <a:endParaRPr lang="en-US">
              <a:cs typeface="Arial"/>
            </a:endParaRPr>
          </a:p>
          <a:p>
            <a:pPr marL="0" indent="0">
              <a:lnSpc>
                <a:spcPct val="110000"/>
              </a:lnSpc>
              <a:buNone/>
            </a:pPr>
            <a:r>
              <a:rPr lang="en-US"/>
              <a:t>    - knowledge, skills, practice: IN</a:t>
            </a:r>
            <a:endParaRPr lang="en-US">
              <a:cs typeface="Arial"/>
            </a:endParaRPr>
          </a:p>
          <a:p>
            <a:pPr marL="0" indent="0">
              <a:lnSpc>
                <a:spcPct val="110000"/>
              </a:lnSpc>
              <a:buNone/>
            </a:pPr>
            <a:r>
              <a:rPr lang="en-US"/>
              <a:t>    - study score: OUT</a:t>
            </a:r>
            <a:endParaRPr lang="en-US">
              <a:cs typeface="Arial"/>
            </a:endParaRPr>
          </a:p>
          <a:p>
            <a:pPr>
              <a:lnSpc>
                <a:spcPct val="110000"/>
              </a:lnSpc>
            </a:pPr>
            <a:r>
              <a:rPr lang="en-US"/>
              <a:t>Banish the </a:t>
            </a:r>
            <a:r>
              <a:rPr lang="en-US" err="1"/>
              <a:t>flopsy</a:t>
            </a:r>
            <a:r>
              <a:rPr lang="en-US"/>
              <a:t> bunny</a:t>
            </a:r>
            <a:endParaRPr lang="en-US">
              <a:cs typeface="Arial"/>
            </a:endParaRPr>
          </a:p>
          <a:p>
            <a:pPr>
              <a:lnSpc>
                <a:spcPct val="110000"/>
              </a:lnSpc>
            </a:pPr>
            <a:r>
              <a:rPr lang="en-US"/>
              <a:t>SEL: resilience, persistence, </a:t>
            </a:r>
            <a:r>
              <a:rPr lang="en-US" err="1"/>
              <a:t>organisation</a:t>
            </a:r>
            <a:r>
              <a:rPr lang="en-US"/>
              <a:t>, confidence</a:t>
            </a:r>
            <a:endParaRPr lang="en-US">
              <a:cs typeface="Arial"/>
            </a:endParaRPr>
          </a:p>
          <a:p>
            <a:pPr>
              <a:lnSpc>
                <a:spcPct val="110000"/>
              </a:lnSpc>
            </a:pPr>
            <a:r>
              <a:rPr lang="en-US"/>
              <a:t>You can do it!</a:t>
            </a:r>
            <a:endParaRPr lang="en-US">
              <a:cs typeface="Arial"/>
            </a:endParaRPr>
          </a:p>
          <a:p>
            <a:pPr>
              <a:lnSpc>
                <a:spcPct val="110000"/>
              </a:lnSpc>
            </a:pPr>
            <a:r>
              <a:rPr lang="en-US"/>
              <a:t>Big picture</a:t>
            </a:r>
            <a:endParaRPr lang="en-US">
              <a:cs typeface="Arial"/>
            </a:endParaRPr>
          </a:p>
          <a:p>
            <a:pPr>
              <a:lnSpc>
                <a:spcPct val="110000"/>
              </a:lnSpc>
            </a:pPr>
            <a:r>
              <a:rPr lang="en-US"/>
              <a:t>Just keep swimming  </a:t>
            </a:r>
            <a:endParaRPr lang="en-US">
              <a:cs typeface="Arial"/>
            </a:endParaRPr>
          </a:p>
          <a:p>
            <a:endParaRPr lang="en-US"/>
          </a:p>
          <a:p>
            <a:pPr marL="0" indent="0">
              <a:buNone/>
            </a:pPr>
            <a:endParaRPr lang="en-US"/>
          </a:p>
        </p:txBody>
      </p:sp>
      <p:sp>
        <p:nvSpPr>
          <p:cNvPr id="2" name="Content Placeholder 1">
            <a:extLst>
              <a:ext uri="{FF2B5EF4-FFF2-40B4-BE49-F238E27FC236}">
                <a16:creationId xmlns:a16="http://schemas.microsoft.com/office/drawing/2014/main" id="{52674197-373B-5B5A-87CD-9398A2573E58}"/>
              </a:ext>
            </a:extLst>
          </p:cNvPr>
          <p:cNvSpPr>
            <a:spLocks noGrp="1"/>
          </p:cNvSpPr>
          <p:nvPr>
            <p:ph sz="half" idx="2"/>
          </p:nvPr>
        </p:nvSpPr>
        <p:spPr>
          <a:xfrm>
            <a:off x="6315456" y="1146132"/>
            <a:ext cx="5097780" cy="4442550"/>
          </a:xfrm>
        </p:spPr>
        <p:txBody>
          <a:bodyPr>
            <a:normAutofit fontScale="85000" lnSpcReduction="20000"/>
          </a:bodyPr>
          <a:lstStyle/>
          <a:p>
            <a:pPr>
              <a:lnSpc>
                <a:spcPct val="120000"/>
              </a:lnSpc>
            </a:pPr>
            <a:r>
              <a:rPr lang="en-US"/>
              <a:t>Sacrifice something</a:t>
            </a:r>
          </a:p>
          <a:p>
            <a:pPr>
              <a:lnSpc>
                <a:spcPct val="120000"/>
              </a:lnSpc>
            </a:pPr>
            <a:r>
              <a:rPr lang="en-US"/>
              <a:t>Lean on your support network</a:t>
            </a:r>
          </a:p>
          <a:p>
            <a:pPr>
              <a:lnSpc>
                <a:spcPct val="120000"/>
              </a:lnSpc>
            </a:pPr>
            <a:r>
              <a:rPr lang="en-US"/>
              <a:t>Healthy body, healthy mind</a:t>
            </a:r>
          </a:p>
          <a:p>
            <a:pPr>
              <a:lnSpc>
                <a:spcPct val="120000"/>
              </a:lnSpc>
            </a:pPr>
            <a:r>
              <a:rPr lang="en-US"/>
              <a:t>Be a go-getter</a:t>
            </a:r>
          </a:p>
          <a:p>
            <a:pPr>
              <a:lnSpc>
                <a:spcPct val="120000"/>
              </a:lnSpc>
            </a:pPr>
            <a:r>
              <a:rPr lang="en-US"/>
              <a:t>Your chance to show off</a:t>
            </a:r>
          </a:p>
          <a:p>
            <a:pPr>
              <a:lnSpc>
                <a:spcPct val="120000"/>
              </a:lnSpc>
            </a:pPr>
            <a:r>
              <a:rPr lang="en-US"/>
              <a:t>This is what it’s all been for</a:t>
            </a:r>
          </a:p>
          <a:p>
            <a:pPr>
              <a:lnSpc>
                <a:spcPct val="120000"/>
              </a:lnSpc>
            </a:pPr>
            <a:r>
              <a:rPr lang="en-US"/>
              <a:t>The first rung on your ladder to your future</a:t>
            </a:r>
          </a:p>
          <a:p>
            <a:pPr>
              <a:lnSpc>
                <a:spcPct val="120000"/>
              </a:lnSpc>
            </a:pPr>
            <a:r>
              <a:rPr lang="en-US"/>
              <a:t>“OMG I have nothing to do!!”</a:t>
            </a:r>
          </a:p>
          <a:p>
            <a:endParaRPr lang="en-US"/>
          </a:p>
        </p:txBody>
      </p:sp>
    </p:spTree>
    <p:extLst>
      <p:ext uri="{BB962C8B-B14F-4D97-AF65-F5344CB8AC3E}">
        <p14:creationId xmlns:p14="http://schemas.microsoft.com/office/powerpoint/2010/main" val="116837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E28D7-199A-A5A2-2375-1BECBE1316B9}"/>
              </a:ext>
            </a:extLst>
          </p:cNvPr>
          <p:cNvSpPr>
            <a:spLocks noGrp="1"/>
          </p:cNvSpPr>
          <p:nvPr>
            <p:ph type="title"/>
          </p:nvPr>
        </p:nvSpPr>
        <p:spPr>
          <a:xfrm>
            <a:off x="2266167" y="-198546"/>
            <a:ext cx="10515600" cy="1325563"/>
          </a:xfrm>
        </p:spPr>
        <p:txBody>
          <a:bodyPr/>
          <a:lstStyle/>
          <a:p>
            <a:r>
              <a:rPr lang="en-AU"/>
              <a:t>VCE Study Timetable  </a:t>
            </a:r>
            <a:r>
              <a:rPr lang="en-AU" sz="2000"/>
              <a:t>Alysoun Smalley 10 </a:t>
            </a:r>
          </a:p>
        </p:txBody>
      </p:sp>
      <p:graphicFrame>
        <p:nvGraphicFramePr>
          <p:cNvPr id="3" name="Table 5">
            <a:extLst>
              <a:ext uri="{FF2B5EF4-FFF2-40B4-BE49-F238E27FC236}">
                <a16:creationId xmlns:a16="http://schemas.microsoft.com/office/drawing/2014/main" id="{C6A1A6A0-2D72-FF3F-3E9D-167421BFEE0C}"/>
              </a:ext>
            </a:extLst>
          </p:cNvPr>
          <p:cNvGraphicFramePr>
            <a:graphicFrameLocks noGrp="1"/>
          </p:cNvGraphicFramePr>
          <p:nvPr>
            <p:ph sz="half" idx="2"/>
            <p:extLst>
              <p:ext uri="{D42A27DB-BD31-4B8C-83A1-F6EECF244321}">
                <p14:modId xmlns:p14="http://schemas.microsoft.com/office/powerpoint/2010/main" val="856066301"/>
              </p:ext>
            </p:extLst>
          </p:nvPr>
        </p:nvGraphicFramePr>
        <p:xfrm>
          <a:off x="81419" y="961329"/>
          <a:ext cx="5029200" cy="4561303"/>
        </p:xfrm>
        <a:graphic>
          <a:graphicData uri="http://schemas.openxmlformats.org/drawingml/2006/table">
            <a:tbl>
              <a:tblPr firstRow="1" bandRow="1">
                <a:tableStyleId>{5C22544A-7EE6-4342-B048-85BDC9FD1C3A}</a:tableStyleId>
              </a:tblPr>
              <a:tblGrid>
                <a:gridCol w="1205405">
                  <a:extLst>
                    <a:ext uri="{9D8B030D-6E8A-4147-A177-3AD203B41FA5}">
                      <a16:colId xmlns:a16="http://schemas.microsoft.com/office/drawing/2014/main" val="3913481645"/>
                    </a:ext>
                  </a:extLst>
                </a:gridCol>
                <a:gridCol w="1303733">
                  <a:extLst>
                    <a:ext uri="{9D8B030D-6E8A-4147-A177-3AD203B41FA5}">
                      <a16:colId xmlns:a16="http://schemas.microsoft.com/office/drawing/2014/main" val="3694687147"/>
                    </a:ext>
                  </a:extLst>
                </a:gridCol>
                <a:gridCol w="1376565">
                  <a:extLst>
                    <a:ext uri="{9D8B030D-6E8A-4147-A177-3AD203B41FA5}">
                      <a16:colId xmlns:a16="http://schemas.microsoft.com/office/drawing/2014/main" val="1456041519"/>
                    </a:ext>
                  </a:extLst>
                </a:gridCol>
                <a:gridCol w="1143497">
                  <a:extLst>
                    <a:ext uri="{9D8B030D-6E8A-4147-A177-3AD203B41FA5}">
                      <a16:colId xmlns:a16="http://schemas.microsoft.com/office/drawing/2014/main" val="3021633853"/>
                    </a:ext>
                  </a:extLst>
                </a:gridCol>
              </a:tblGrid>
              <a:tr h="878908">
                <a:tc>
                  <a:txBody>
                    <a:bodyPr/>
                    <a:lstStyle/>
                    <a:p>
                      <a:endParaRPr lang="en-AU" sz="1600"/>
                    </a:p>
                  </a:txBody>
                  <a:tcPr/>
                </a:tc>
                <a:tc>
                  <a:txBody>
                    <a:bodyPr/>
                    <a:lstStyle/>
                    <a:p>
                      <a:pPr algn="ctr"/>
                      <a:r>
                        <a:rPr lang="en-AU" sz="1600"/>
                        <a:t> Morning </a:t>
                      </a:r>
                    </a:p>
                    <a:p>
                      <a:pPr algn="ctr"/>
                      <a:r>
                        <a:rPr lang="en-AU" sz="1600"/>
                        <a:t>2h15</a:t>
                      </a:r>
                    </a:p>
                    <a:p>
                      <a:pPr algn="ctr"/>
                      <a:endParaRPr lang="en-AU" sz="1600"/>
                    </a:p>
                  </a:txBody>
                  <a:tcPr/>
                </a:tc>
                <a:tc>
                  <a:txBody>
                    <a:bodyPr/>
                    <a:lstStyle/>
                    <a:p>
                      <a:pPr algn="ctr"/>
                      <a:r>
                        <a:rPr lang="en-AU" sz="1600"/>
                        <a:t>Afternoon</a:t>
                      </a:r>
                    </a:p>
                    <a:p>
                      <a:pPr algn="ctr"/>
                      <a:r>
                        <a:rPr lang="en-AU" sz="1600"/>
                        <a:t>2h 15</a:t>
                      </a:r>
                    </a:p>
                    <a:p>
                      <a:pPr algn="ctr"/>
                      <a:endParaRPr lang="en-AU" sz="1600"/>
                    </a:p>
                  </a:txBody>
                  <a:tcPr/>
                </a:tc>
                <a:tc>
                  <a:txBody>
                    <a:bodyPr/>
                    <a:lstStyle/>
                    <a:p>
                      <a:pPr algn="ctr"/>
                      <a:r>
                        <a:rPr lang="en-AU" sz="1600"/>
                        <a:t>Evening </a:t>
                      </a:r>
                    </a:p>
                    <a:p>
                      <a:pPr algn="ctr"/>
                      <a:r>
                        <a:rPr lang="en-AU" sz="1600"/>
                        <a:t>2h 15</a:t>
                      </a:r>
                    </a:p>
                    <a:p>
                      <a:pPr algn="ctr"/>
                      <a:endParaRPr lang="en-AU" sz="1600"/>
                    </a:p>
                  </a:txBody>
                  <a:tcPr/>
                </a:tc>
                <a:extLst>
                  <a:ext uri="{0D108BD9-81ED-4DB2-BD59-A6C34878D82A}">
                    <a16:rowId xmlns:a16="http://schemas.microsoft.com/office/drawing/2014/main" val="42072402"/>
                  </a:ext>
                </a:extLst>
              </a:tr>
              <a:tr h="1077811">
                <a:tc>
                  <a:txBody>
                    <a:bodyPr/>
                    <a:lstStyle/>
                    <a:p>
                      <a:r>
                        <a:rPr lang="en-AU"/>
                        <a:t>W 9/8</a:t>
                      </a:r>
                    </a:p>
                  </a:txBody>
                  <a:tcPr/>
                </a:tc>
                <a:tc>
                  <a:txBody>
                    <a:bodyPr/>
                    <a:lstStyle/>
                    <a:p>
                      <a:pPr algn="ctr"/>
                      <a:r>
                        <a:rPr lang="en-AU" sz="1600"/>
                        <a:t>School</a:t>
                      </a:r>
                    </a:p>
                  </a:txBody>
                  <a:tcPr/>
                </a:tc>
                <a:tc>
                  <a:txBody>
                    <a:bodyPr/>
                    <a:lstStyle/>
                    <a:p>
                      <a:pPr algn="ctr"/>
                      <a:r>
                        <a:rPr lang="en-AU" sz="1600"/>
                        <a:t>Study Period:</a:t>
                      </a:r>
                    </a:p>
                    <a:p>
                      <a:pPr algn="ctr"/>
                      <a:r>
                        <a:rPr lang="en-AU" sz="1600" err="1"/>
                        <a:t>Eng.SAC</a:t>
                      </a:r>
                      <a:r>
                        <a:rPr lang="en-AU" sz="1600"/>
                        <a:t> prep</a:t>
                      </a:r>
                    </a:p>
                  </a:txBody>
                  <a:tcPr/>
                </a:tc>
                <a:tc>
                  <a:txBody>
                    <a:bodyPr/>
                    <a:lstStyle/>
                    <a:p>
                      <a:pPr algn="ctr"/>
                      <a:r>
                        <a:rPr lang="en-AU" sz="1600"/>
                        <a:t>Methods</a:t>
                      </a:r>
                    </a:p>
                    <a:p>
                      <a:pPr algn="ctr"/>
                      <a:r>
                        <a:rPr lang="en-AU" sz="1600"/>
                        <a:t>SAC prep</a:t>
                      </a:r>
                    </a:p>
                  </a:txBody>
                  <a:tcPr/>
                </a:tc>
                <a:extLst>
                  <a:ext uri="{0D108BD9-81ED-4DB2-BD59-A6C34878D82A}">
                    <a16:rowId xmlns:a16="http://schemas.microsoft.com/office/drawing/2014/main" val="1139109794"/>
                  </a:ext>
                </a:extLst>
              </a:tr>
              <a:tr h="557557">
                <a:tc>
                  <a:txBody>
                    <a:bodyPr/>
                    <a:lstStyle/>
                    <a:p>
                      <a:r>
                        <a:rPr lang="en-AU"/>
                        <a:t>Th 10/8</a:t>
                      </a:r>
                    </a:p>
                  </a:txBody>
                  <a:tcPr/>
                </a:tc>
                <a:tc>
                  <a:txBody>
                    <a:bodyPr/>
                    <a:lstStyle/>
                    <a:p>
                      <a:pPr algn="ctr"/>
                      <a:r>
                        <a:rPr lang="en-AU" sz="1600"/>
                        <a:t>School</a:t>
                      </a:r>
                    </a:p>
                  </a:txBody>
                  <a:tcPr/>
                </a:tc>
                <a:tc>
                  <a:txBody>
                    <a:bodyPr/>
                    <a:lstStyle/>
                    <a:p>
                      <a:pPr algn="ctr"/>
                      <a:r>
                        <a:rPr lang="en-AU" sz="1600"/>
                        <a:t>School</a:t>
                      </a:r>
                    </a:p>
                  </a:txBody>
                  <a:tcPr/>
                </a:tc>
                <a:tc>
                  <a:txBody>
                    <a:bodyPr/>
                    <a:lstStyle/>
                    <a:p>
                      <a:pPr algn="ctr"/>
                      <a:r>
                        <a:rPr lang="en-AU" sz="1600" err="1"/>
                        <a:t>Eng.SAC</a:t>
                      </a:r>
                      <a:r>
                        <a:rPr lang="en-AU" sz="1600"/>
                        <a:t> prep</a:t>
                      </a:r>
                    </a:p>
                  </a:txBody>
                  <a:tcPr/>
                </a:tc>
                <a:extLst>
                  <a:ext uri="{0D108BD9-81ED-4DB2-BD59-A6C34878D82A}">
                    <a16:rowId xmlns:a16="http://schemas.microsoft.com/office/drawing/2014/main" val="2080218863"/>
                  </a:ext>
                </a:extLst>
              </a:tr>
              <a:tr h="1027079">
                <a:tc>
                  <a:txBody>
                    <a:bodyPr/>
                    <a:lstStyle/>
                    <a:p>
                      <a:r>
                        <a:rPr lang="en-AU"/>
                        <a:t>F 11/8</a:t>
                      </a:r>
                    </a:p>
                  </a:txBody>
                  <a:tcPr/>
                </a:tc>
                <a:tc>
                  <a:txBody>
                    <a:bodyPr/>
                    <a:lstStyle/>
                    <a:p>
                      <a:pPr algn="ctr"/>
                      <a:r>
                        <a:rPr lang="en-AU" sz="1600"/>
                        <a:t>Study Period:</a:t>
                      </a:r>
                    </a:p>
                    <a:p>
                      <a:pPr algn="ctr"/>
                      <a:r>
                        <a:rPr lang="en-AU" sz="1600"/>
                        <a:t>French listening</a:t>
                      </a:r>
                    </a:p>
                  </a:txBody>
                  <a:tcPr/>
                </a:tc>
                <a:tc>
                  <a:txBody>
                    <a:bodyPr/>
                    <a:lstStyle/>
                    <a:p>
                      <a:pPr algn="ctr"/>
                      <a:r>
                        <a:rPr lang="en-AU" sz="1600"/>
                        <a:t>School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Job</a:t>
                      </a:r>
                    </a:p>
                    <a:p>
                      <a:pPr algn="ctr"/>
                      <a:endParaRPr lang="en-AU" sz="1600"/>
                    </a:p>
                  </a:txBody>
                  <a:tcPr/>
                </a:tc>
                <a:extLst>
                  <a:ext uri="{0D108BD9-81ED-4DB2-BD59-A6C34878D82A}">
                    <a16:rowId xmlns:a16="http://schemas.microsoft.com/office/drawing/2014/main" val="2627804752"/>
                  </a:ext>
                </a:extLst>
              </a:tr>
              <a:tr h="479332">
                <a:tc>
                  <a:txBody>
                    <a:bodyPr/>
                    <a:lstStyle/>
                    <a:p>
                      <a:r>
                        <a:rPr lang="en-AU"/>
                        <a:t>Sa 12/8</a:t>
                      </a:r>
                    </a:p>
                  </a:txBody>
                  <a:tcPr/>
                </a:tc>
                <a:tc>
                  <a:txBody>
                    <a:bodyPr/>
                    <a:lstStyle/>
                    <a:p>
                      <a:pPr algn="ctr"/>
                      <a:r>
                        <a:rPr lang="en-AU" sz="1600"/>
                        <a:t>Job</a:t>
                      </a:r>
                    </a:p>
                  </a:txBody>
                  <a:tcPr/>
                </a:tc>
                <a:tc>
                  <a:txBody>
                    <a:bodyPr/>
                    <a:lstStyle/>
                    <a:p>
                      <a:pPr algn="ctr"/>
                      <a:r>
                        <a:rPr lang="en-AU" sz="1600"/>
                        <a:t>Job</a:t>
                      </a:r>
                    </a:p>
                  </a:txBody>
                  <a:tcPr/>
                </a:tc>
                <a:tc>
                  <a:txBody>
                    <a:bodyPr/>
                    <a:lstStyle/>
                    <a:p>
                      <a:pPr algn="ctr"/>
                      <a:r>
                        <a:rPr lang="en-AU" sz="1600"/>
                        <a:t>Friends</a:t>
                      </a:r>
                    </a:p>
                  </a:txBody>
                  <a:tcPr/>
                </a:tc>
                <a:extLst>
                  <a:ext uri="{0D108BD9-81ED-4DB2-BD59-A6C34878D82A}">
                    <a16:rowId xmlns:a16="http://schemas.microsoft.com/office/drawing/2014/main" val="4079082913"/>
                  </a:ext>
                </a:extLst>
              </a:tr>
              <a:tr h="479332">
                <a:tc>
                  <a:txBody>
                    <a:bodyPr/>
                    <a:lstStyle/>
                    <a:p>
                      <a:r>
                        <a:rPr lang="en-AU"/>
                        <a:t>etc</a:t>
                      </a:r>
                    </a:p>
                  </a:txBody>
                  <a:tcPr/>
                </a:tc>
                <a:tc>
                  <a:txBody>
                    <a:bodyPr/>
                    <a:lstStyle/>
                    <a:p>
                      <a:pPr algn="ctr"/>
                      <a:endParaRPr lang="en-AU" sz="1600"/>
                    </a:p>
                  </a:txBody>
                  <a:tcPr/>
                </a:tc>
                <a:tc>
                  <a:txBody>
                    <a:bodyPr/>
                    <a:lstStyle/>
                    <a:p>
                      <a:pPr algn="ctr"/>
                      <a:endParaRPr lang="en-AU" sz="1600"/>
                    </a:p>
                  </a:txBody>
                  <a:tcPr/>
                </a:tc>
                <a:tc>
                  <a:txBody>
                    <a:bodyPr/>
                    <a:lstStyle/>
                    <a:p>
                      <a:pPr algn="ctr"/>
                      <a:endParaRPr lang="en-AU" sz="1600"/>
                    </a:p>
                  </a:txBody>
                  <a:tcPr/>
                </a:tc>
                <a:extLst>
                  <a:ext uri="{0D108BD9-81ED-4DB2-BD59-A6C34878D82A}">
                    <a16:rowId xmlns:a16="http://schemas.microsoft.com/office/drawing/2014/main" val="1603379540"/>
                  </a:ext>
                </a:extLst>
              </a:tr>
            </a:tbl>
          </a:graphicData>
        </a:graphic>
      </p:graphicFrame>
      <p:sp>
        <p:nvSpPr>
          <p:cNvPr id="7" name="TextBox 6">
            <a:extLst>
              <a:ext uri="{FF2B5EF4-FFF2-40B4-BE49-F238E27FC236}">
                <a16:creationId xmlns:a16="http://schemas.microsoft.com/office/drawing/2014/main" id="{816462C8-A122-045E-CA23-1F672B7499BA}"/>
              </a:ext>
            </a:extLst>
          </p:cNvPr>
          <p:cNvSpPr txBox="1"/>
          <p:nvPr/>
        </p:nvSpPr>
        <p:spPr>
          <a:xfrm>
            <a:off x="5373664" y="867384"/>
            <a:ext cx="6501008" cy="5601533"/>
          </a:xfrm>
          <a:prstGeom prst="rect">
            <a:avLst/>
          </a:prstGeom>
          <a:noFill/>
        </p:spPr>
        <p:txBody>
          <a:bodyPr wrap="square" rtlCol="0">
            <a:spAutoFit/>
          </a:bodyPr>
          <a:lstStyle/>
          <a:p>
            <a:pPr marL="342900" indent="-342900">
              <a:buAutoNum type="arabicPeriod"/>
            </a:pPr>
            <a:r>
              <a:rPr lang="en-AU" sz="1900"/>
              <a:t>Create a study timetable (one sided so you can fix it up)</a:t>
            </a:r>
          </a:p>
          <a:p>
            <a:pPr marL="342900" indent="-342900">
              <a:buAutoNum type="arabicPeriod"/>
            </a:pPr>
            <a:r>
              <a:rPr lang="en-AU" sz="1900"/>
              <a:t>Put in your exams </a:t>
            </a:r>
          </a:p>
          <a:p>
            <a:pPr marL="342900" indent="-342900">
              <a:buAutoNum type="arabicPeriod"/>
            </a:pPr>
            <a:r>
              <a:rPr lang="en-AU" sz="1900"/>
              <a:t>Add your other commitments: school, job, driving test, 18</a:t>
            </a:r>
            <a:r>
              <a:rPr lang="en-AU" sz="1900" baseline="30000"/>
              <a:t>th</a:t>
            </a:r>
            <a:r>
              <a:rPr lang="en-AU" sz="1900"/>
              <a:t> birthday parties, SACs, trial exams, appointments, movie night, breaks etc.</a:t>
            </a:r>
          </a:p>
          <a:p>
            <a:pPr marL="342900" indent="-342900">
              <a:buAutoNum type="arabicPeriod"/>
            </a:pPr>
            <a:r>
              <a:rPr lang="en-AU" sz="1900"/>
              <a:t>Divide your subjects into manageable chunks (2h 15):</a:t>
            </a:r>
          </a:p>
          <a:p>
            <a:pPr marL="742950" lvl="1" indent="-285750">
              <a:buFont typeface="Arial" panose="020B0604020202020204" pitchFamily="34" charset="0"/>
              <a:buChar char="•"/>
            </a:pPr>
            <a:r>
              <a:rPr lang="en-AU" sz="1900"/>
              <a:t>themes / units / sections of the exam</a:t>
            </a:r>
          </a:p>
          <a:p>
            <a:pPr marL="742950" lvl="1" indent="-285750">
              <a:buFont typeface="Arial" panose="020B0604020202020204" pitchFamily="34" charset="0"/>
              <a:buChar char="•"/>
            </a:pPr>
            <a:r>
              <a:rPr lang="en-AU" sz="1900"/>
              <a:t>Have the same number of chunks for each subject as far as possible</a:t>
            </a:r>
          </a:p>
          <a:p>
            <a:pPr marL="742950" lvl="1" indent="-285750">
              <a:buFont typeface="Arial" panose="020B0604020202020204" pitchFamily="34" charset="0"/>
              <a:buChar char="•"/>
            </a:pPr>
            <a:r>
              <a:rPr lang="en-AU" sz="1900"/>
              <a:t>For each chunk, prepare specific tasks to complete e.g. exam style practice, revision notes, recordings</a:t>
            </a:r>
          </a:p>
          <a:p>
            <a:pPr marL="342900" indent="-342900">
              <a:buAutoNum type="arabicPeriod" startAt="5"/>
            </a:pPr>
            <a:r>
              <a:rPr lang="en-AU" sz="1900"/>
              <a:t>Working backwards from your exams, plot in the chunks in the empty spaces</a:t>
            </a:r>
          </a:p>
          <a:p>
            <a:pPr marL="342900" indent="-342900">
              <a:buAutoNum type="arabicPeriod" startAt="5"/>
            </a:pPr>
            <a:r>
              <a:rPr lang="en-AU" sz="1900"/>
              <a:t>Don’t prioritise one subject over another.</a:t>
            </a:r>
          </a:p>
          <a:p>
            <a:pPr marL="342900" indent="-342900">
              <a:buAutoNum type="arabicPeriod" startAt="5"/>
            </a:pPr>
            <a:r>
              <a:rPr lang="en-AU" sz="1900"/>
              <a:t>Strike each day off as you go. </a:t>
            </a:r>
          </a:p>
          <a:p>
            <a:pPr marL="342900" indent="-342900">
              <a:buAutoNum type="arabicPeriod" startAt="5"/>
            </a:pPr>
            <a:r>
              <a:rPr lang="en-AU" sz="1900"/>
              <a:t>Stick to it.</a:t>
            </a:r>
          </a:p>
          <a:p>
            <a:pPr marL="342900" indent="-342900">
              <a:buAutoNum type="arabicPeriod" startAt="5"/>
            </a:pPr>
            <a:endParaRPr lang="en-AU"/>
          </a:p>
          <a:p>
            <a:pPr marL="342900" indent="-342900">
              <a:buAutoNum type="arabicPeriod" startAt="5"/>
            </a:pPr>
            <a:endParaRPr lang="en-AU"/>
          </a:p>
          <a:p>
            <a:endParaRPr lang="en-AU"/>
          </a:p>
        </p:txBody>
      </p:sp>
    </p:spTree>
    <p:extLst>
      <p:ext uri="{BB962C8B-B14F-4D97-AF65-F5344CB8AC3E}">
        <p14:creationId xmlns:p14="http://schemas.microsoft.com/office/powerpoint/2010/main" val="48362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C2DBCA1-4553-F728-EB57-47D794E695B9}"/>
              </a:ext>
            </a:extLst>
          </p:cNvPr>
          <p:cNvSpPr>
            <a:spLocks noGrp="1"/>
          </p:cNvSpPr>
          <p:nvPr>
            <p:ph type="title"/>
          </p:nvPr>
        </p:nvSpPr>
        <p:spPr>
          <a:xfrm>
            <a:off x="635000" y="640823"/>
            <a:ext cx="3418659" cy="5583148"/>
          </a:xfrm>
        </p:spPr>
        <p:txBody>
          <a:bodyPr anchor="ctr">
            <a:normAutofit/>
          </a:bodyPr>
          <a:lstStyle/>
          <a:p>
            <a:r>
              <a:rPr lang="en-AU" sz="4200"/>
              <a:t>VTAC and Destinations </a:t>
            </a:r>
            <a:endParaRPr lang="en-AU" sz="4200">
              <a:cs typeface="Arial"/>
            </a:endParaRP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E5FE62EA-0B52-DF94-BF9C-75CDA21909B2}"/>
              </a:ext>
            </a:extLst>
          </p:cNvPr>
          <p:cNvGraphicFramePr>
            <a:graphicFrameLocks noGrp="1"/>
          </p:cNvGraphicFramePr>
          <p:nvPr>
            <p:ph idx="1"/>
            <p:extLst>
              <p:ext uri="{D42A27DB-BD31-4B8C-83A1-F6EECF244321}">
                <p14:modId xmlns:p14="http://schemas.microsoft.com/office/powerpoint/2010/main" val="348676967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65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6E14-63ED-4F6E-E251-B9DA02FAF7C7}"/>
              </a:ext>
            </a:extLst>
          </p:cNvPr>
          <p:cNvSpPr>
            <a:spLocks noGrp="1"/>
          </p:cNvSpPr>
          <p:nvPr>
            <p:ph type="ctrTitle"/>
          </p:nvPr>
        </p:nvSpPr>
        <p:spPr>
          <a:xfrm>
            <a:off x="1880991" y="182911"/>
            <a:ext cx="9144000" cy="2387600"/>
          </a:xfrm>
        </p:spPr>
        <p:txBody>
          <a:bodyPr/>
          <a:lstStyle/>
          <a:p>
            <a:r>
              <a:rPr lang="en-AU"/>
              <a:t>Meet the Panel</a:t>
            </a:r>
          </a:p>
        </p:txBody>
      </p:sp>
      <p:sp>
        <p:nvSpPr>
          <p:cNvPr id="3" name="Subtitle 2">
            <a:extLst>
              <a:ext uri="{FF2B5EF4-FFF2-40B4-BE49-F238E27FC236}">
                <a16:creationId xmlns:a16="http://schemas.microsoft.com/office/drawing/2014/main" id="{0BE69899-DDF7-8626-FF7E-7074015EF8F0}"/>
              </a:ext>
            </a:extLst>
          </p:cNvPr>
          <p:cNvSpPr>
            <a:spLocks noGrp="1"/>
          </p:cNvSpPr>
          <p:nvPr>
            <p:ph type="subTitle" idx="1"/>
          </p:nvPr>
        </p:nvSpPr>
        <p:spPr>
          <a:xfrm>
            <a:off x="1524000" y="3235084"/>
            <a:ext cx="9144000" cy="2022716"/>
          </a:xfrm>
        </p:spPr>
        <p:txBody>
          <a:bodyPr vert="horz" lIns="91440" tIns="45720" rIns="91440" bIns="45720" rtlCol="0" anchor="t">
            <a:normAutofit/>
          </a:bodyPr>
          <a:lstStyle/>
          <a:p>
            <a:pPr algn="l"/>
            <a:r>
              <a:rPr lang="en-AU"/>
              <a:t>Ask any questions:</a:t>
            </a:r>
          </a:p>
          <a:p>
            <a:pPr algn="l"/>
            <a:r>
              <a:rPr lang="en-AU"/>
              <a:t>Belinda Dwyer, Georgia Shillito, Alysoun Smalley and Caroline Nolan</a:t>
            </a:r>
            <a:endParaRPr lang="en-AU">
              <a:cs typeface="Arial"/>
            </a:endParaRPr>
          </a:p>
        </p:txBody>
      </p:sp>
    </p:spTree>
    <p:extLst>
      <p:ext uri="{BB962C8B-B14F-4D97-AF65-F5344CB8AC3E}">
        <p14:creationId xmlns:p14="http://schemas.microsoft.com/office/powerpoint/2010/main" val="314042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Bright lights from the city">
            <a:extLst>
              <a:ext uri="{FF2B5EF4-FFF2-40B4-BE49-F238E27FC236}">
                <a16:creationId xmlns:a16="http://schemas.microsoft.com/office/drawing/2014/main" id="{803118E5-8A65-3BE1-2512-D35DA4768007}"/>
              </a:ext>
            </a:extLst>
          </p:cNvPr>
          <p:cNvPicPr>
            <a:picLocks noChangeAspect="1"/>
          </p:cNvPicPr>
          <p:nvPr/>
        </p:nvPicPr>
        <p:blipFill rotWithShape="1">
          <a:blip r:embed="rId2">
            <a:alphaModFix amt="40000"/>
          </a:blip>
          <a:srcRect l="7386" r="200"/>
          <a:stretch/>
        </p:blipFill>
        <p:spPr>
          <a:xfrm>
            <a:off x="20" y="10"/>
            <a:ext cx="8450297" cy="6857990"/>
          </a:xfrm>
          <a:prstGeom prst="rect">
            <a:avLst/>
          </a:prstGeom>
        </p:spPr>
      </p:pic>
      <p:sp>
        <p:nvSpPr>
          <p:cNvPr id="2" name="Title 1">
            <a:extLst>
              <a:ext uri="{FF2B5EF4-FFF2-40B4-BE49-F238E27FC236}">
                <a16:creationId xmlns:a16="http://schemas.microsoft.com/office/drawing/2014/main" id="{4AD8213A-DC00-E090-A4B4-C88942660ED5}"/>
              </a:ext>
            </a:extLst>
          </p:cNvPr>
          <p:cNvSpPr>
            <a:spLocks noGrp="1"/>
          </p:cNvSpPr>
          <p:nvPr>
            <p:ph type="title"/>
          </p:nvPr>
        </p:nvSpPr>
        <p:spPr>
          <a:xfrm>
            <a:off x="838201" y="365125"/>
            <a:ext cx="5251316" cy="1627636"/>
          </a:xfrm>
        </p:spPr>
        <p:txBody>
          <a:bodyPr>
            <a:normAutofit/>
          </a:bodyPr>
          <a:lstStyle/>
          <a:p>
            <a:r>
              <a:rPr lang="en-AU">
                <a:solidFill>
                  <a:srgbClr val="FFFFFF"/>
                </a:solidFill>
              </a:rPr>
              <a:t>Acknowledgement of Country</a:t>
            </a:r>
            <a:endParaRPr lang="en-AU">
              <a:solidFill>
                <a:srgbClr val="FFFFFF"/>
              </a:solidFill>
              <a:cs typeface="Arial"/>
            </a:endParaRPr>
          </a:p>
        </p:txBody>
      </p:sp>
      <p:sp>
        <p:nvSpPr>
          <p:cNvPr id="3" name="Content Placeholder 2">
            <a:extLst>
              <a:ext uri="{FF2B5EF4-FFF2-40B4-BE49-F238E27FC236}">
                <a16:creationId xmlns:a16="http://schemas.microsoft.com/office/drawing/2014/main" id="{705C6D4D-CC3C-D0EA-144F-84A34A0906DD}"/>
              </a:ext>
            </a:extLst>
          </p:cNvPr>
          <p:cNvSpPr>
            <a:spLocks noGrp="1"/>
          </p:cNvSpPr>
          <p:nvPr>
            <p:ph idx="1"/>
          </p:nvPr>
        </p:nvSpPr>
        <p:spPr>
          <a:xfrm>
            <a:off x="838200" y="2034434"/>
            <a:ext cx="5556675" cy="3957178"/>
          </a:xfrm>
        </p:spPr>
        <p:txBody>
          <a:bodyPr vert="horz" lIns="91440" tIns="45720" rIns="91440" bIns="45720" rtlCol="0" anchor="t">
            <a:noAutofit/>
          </a:bodyPr>
          <a:lstStyle/>
          <a:p>
            <a:pPr>
              <a:buNone/>
            </a:pPr>
            <a:r>
              <a:rPr lang="en-AU" sz="1700">
                <a:solidFill>
                  <a:schemeClr val="bg1"/>
                </a:solidFill>
                <a:latin typeface="Calibri"/>
                <a:ea typeface="+mn-lt"/>
                <a:cs typeface="Calibri"/>
              </a:rPr>
              <a:t>     In recognition of Aboriginal and Torres Strait Islander people's spiritual and cultural connection to country, we acknowledge the traditional custodians of the land from which we all gather today, the </a:t>
            </a:r>
            <a:r>
              <a:rPr lang="en-AU" sz="1700" err="1">
                <a:solidFill>
                  <a:schemeClr val="bg1"/>
                </a:solidFill>
                <a:latin typeface="Calibri"/>
                <a:ea typeface="+mn-lt"/>
                <a:cs typeface="Calibri"/>
              </a:rPr>
              <a:t>Wudawurrung</a:t>
            </a:r>
            <a:r>
              <a:rPr lang="en-AU" sz="1700">
                <a:solidFill>
                  <a:schemeClr val="bg1"/>
                </a:solidFill>
                <a:latin typeface="Calibri"/>
                <a:ea typeface="+mn-lt"/>
                <a:cs typeface="Calibri"/>
              </a:rPr>
              <a:t> people of the Kulin nation among the First Nations of Australia.</a:t>
            </a:r>
            <a:br>
              <a:rPr lang="en-AU" sz="1700">
                <a:latin typeface="Calibri"/>
                <a:ea typeface="+mn-lt"/>
                <a:cs typeface="Calibri"/>
              </a:rPr>
            </a:br>
            <a:br>
              <a:rPr lang="en-AU" sz="1700">
                <a:latin typeface="Calibri"/>
                <a:ea typeface="+mn-lt"/>
                <a:cs typeface="Calibri"/>
              </a:rPr>
            </a:br>
            <a:r>
              <a:rPr lang="en-AU" sz="1700">
                <a:solidFill>
                  <a:schemeClr val="bg1"/>
                </a:solidFill>
                <a:latin typeface="Calibri"/>
                <a:ea typeface="+mn-lt"/>
                <a:cs typeface="Calibri"/>
              </a:rPr>
              <a:t>We pay our respects to their elders past, present and emerging. We acknowledge that this land was taken from them without consent, without compensation, without treaty, but not without a resistance.</a:t>
            </a:r>
            <a:br>
              <a:rPr lang="en-AU" sz="1700">
                <a:latin typeface="Calibri"/>
                <a:ea typeface="+mn-lt"/>
                <a:cs typeface="Calibri"/>
              </a:rPr>
            </a:br>
            <a:br>
              <a:rPr lang="en-AU" sz="1700">
                <a:latin typeface="Calibri"/>
                <a:ea typeface="+mn-lt"/>
                <a:cs typeface="Calibri"/>
              </a:rPr>
            </a:br>
            <a:r>
              <a:rPr lang="en-AU" sz="1700">
                <a:solidFill>
                  <a:schemeClr val="bg1"/>
                </a:solidFill>
                <a:latin typeface="Calibri"/>
                <a:ea typeface="+mn-lt"/>
                <a:cs typeface="Calibri"/>
              </a:rPr>
              <a:t>We acknowledge their care of the land and waterways of this country for more than 60,000 years. They hold the memories, traditions, culture and hope of all Aboriginal and Torres Strait Islander people. We pray that the work of truth-telling and reconciliation will finally carry the day in Australia. May we walk gently and respectfully and sustainably upon the land.</a:t>
            </a:r>
            <a:br>
              <a:rPr lang="en-AU" sz="1700">
                <a:latin typeface="Calibri"/>
                <a:ea typeface="+mn-lt"/>
                <a:cs typeface="Calibri"/>
              </a:rPr>
            </a:br>
            <a:endParaRPr lang="en-AU" sz="5400">
              <a:solidFill>
                <a:srgbClr val="FFFFFF"/>
              </a:solidFill>
              <a:ea typeface="+mn-lt"/>
              <a:cs typeface="+mn-lt"/>
            </a:endParaRPr>
          </a:p>
          <a:p>
            <a:pPr marL="0" indent="0">
              <a:buNone/>
            </a:pPr>
            <a:endParaRPr lang="en-AU" sz="2000">
              <a:solidFill>
                <a:srgbClr val="FFFFFF"/>
              </a:solidFill>
              <a:cs typeface="Arial"/>
            </a:endParaRPr>
          </a:p>
        </p:txBody>
      </p:sp>
      <p:pic>
        <p:nvPicPr>
          <p:cNvPr id="7" name="Picture 7" descr="A hand drawn with a spiral&#10;&#10;Description automatically generated">
            <a:extLst>
              <a:ext uri="{FF2B5EF4-FFF2-40B4-BE49-F238E27FC236}">
                <a16:creationId xmlns:a16="http://schemas.microsoft.com/office/drawing/2014/main" id="{83BF9EC2-158D-4D64-42E8-18C4177E42C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956"/>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TextBox 7">
            <a:extLst>
              <a:ext uri="{FF2B5EF4-FFF2-40B4-BE49-F238E27FC236}">
                <a16:creationId xmlns:a16="http://schemas.microsoft.com/office/drawing/2014/main" id="{5661517D-6E93-7581-561D-DBDB8B719D4D}"/>
              </a:ext>
            </a:extLst>
          </p:cNvPr>
          <p:cNvSpPr txBox="1"/>
          <p:nvPr/>
        </p:nvSpPr>
        <p:spPr>
          <a:xfrm>
            <a:off x="9759924" y="6657945"/>
            <a:ext cx="243207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48228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0765-3491-7300-D40A-FE07036C27BB}"/>
              </a:ext>
            </a:extLst>
          </p:cNvPr>
          <p:cNvSpPr>
            <a:spLocks noGrp="1"/>
          </p:cNvSpPr>
          <p:nvPr>
            <p:ph type="title"/>
          </p:nvPr>
        </p:nvSpPr>
        <p:spPr>
          <a:xfrm>
            <a:off x="481013" y="3752849"/>
            <a:ext cx="3290887" cy="2452687"/>
          </a:xfrm>
        </p:spPr>
        <p:txBody>
          <a:bodyPr anchor="ctr">
            <a:normAutofit/>
          </a:bodyPr>
          <a:lstStyle/>
          <a:p>
            <a:r>
              <a:rPr lang="en-AU" sz="3600"/>
              <a:t>Prayer</a:t>
            </a:r>
          </a:p>
        </p:txBody>
      </p:sp>
      <p:pic>
        <p:nvPicPr>
          <p:cNvPr id="5" name="Picture 4">
            <a:extLst>
              <a:ext uri="{FF2B5EF4-FFF2-40B4-BE49-F238E27FC236}">
                <a16:creationId xmlns:a16="http://schemas.microsoft.com/office/drawing/2014/main" id="{3A129D51-CC74-8776-0D08-AFA79CF59807}"/>
              </a:ext>
            </a:extLst>
          </p:cNvPr>
          <p:cNvPicPr>
            <a:picLocks noChangeAspect="1"/>
          </p:cNvPicPr>
          <p:nvPr/>
        </p:nvPicPr>
        <p:blipFill rotWithShape="1">
          <a:blip r:embed="rId2"/>
          <a:srcRect t="458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AD4A547-EA15-F682-E5A3-966DFF53CF6B}"/>
              </a:ext>
            </a:extLst>
          </p:cNvPr>
          <p:cNvSpPr>
            <a:spLocks noGrp="1"/>
          </p:cNvSpPr>
          <p:nvPr>
            <p:ph idx="1"/>
          </p:nvPr>
        </p:nvSpPr>
        <p:spPr>
          <a:xfrm>
            <a:off x="2395729" y="568503"/>
            <a:ext cx="9566538" cy="5073295"/>
          </a:xfrm>
        </p:spPr>
        <p:txBody>
          <a:bodyPr vert="horz" lIns="91440" tIns="45720" rIns="91440" bIns="45720" rtlCol="0" anchor="ctr">
            <a:normAutofit/>
          </a:bodyPr>
          <a:lstStyle/>
          <a:p>
            <a:pPr marL="0" indent="0">
              <a:buNone/>
            </a:pPr>
            <a:r>
              <a:rPr lang="en-AU">
                <a:ea typeface="+mn-lt"/>
                <a:cs typeface="+mn-lt"/>
              </a:rPr>
              <a:t>Merciful God, thank you that I am never alone, your presence calms the troubled sea of my life and speaks peace to my soul. When I am filled with anxiety and uncertainty about my studies, would you calm my fears and fill my mind with your peace. Give me assurance that you are working everything for my good and your glory. May your love be the passion in my heart. May your joy be my strength when times are hard. May your presence be my peace that overflows. In the name of the Father, the Son and the Holy Spirit, Amen.</a:t>
            </a:r>
            <a:endParaRPr lang="en-US"/>
          </a:p>
        </p:txBody>
      </p:sp>
    </p:spTree>
    <p:extLst>
      <p:ext uri="{BB962C8B-B14F-4D97-AF65-F5344CB8AC3E}">
        <p14:creationId xmlns:p14="http://schemas.microsoft.com/office/powerpoint/2010/main" val="78346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81F4-618A-6B4E-F580-6C2A4B539A29}"/>
              </a:ext>
            </a:extLst>
          </p:cNvPr>
          <p:cNvSpPr>
            <a:spLocks noGrp="1"/>
          </p:cNvSpPr>
          <p:nvPr>
            <p:ph type="title"/>
          </p:nvPr>
        </p:nvSpPr>
        <p:spPr/>
        <p:txBody>
          <a:bodyPr/>
          <a:lstStyle/>
          <a:p>
            <a:r>
              <a:rPr lang="en-AU" dirty="0"/>
              <a:t>Introduction</a:t>
            </a:r>
            <a:br>
              <a:rPr lang="en-AU" dirty="0"/>
            </a:br>
            <a:r>
              <a:rPr lang="en-AU" dirty="0"/>
              <a:t>Ashwin Pillai</a:t>
            </a:r>
          </a:p>
        </p:txBody>
      </p:sp>
      <p:sp>
        <p:nvSpPr>
          <p:cNvPr id="3" name="Content Placeholder 2">
            <a:extLst>
              <a:ext uri="{FF2B5EF4-FFF2-40B4-BE49-F238E27FC236}">
                <a16:creationId xmlns:a16="http://schemas.microsoft.com/office/drawing/2014/main" id="{5637A7D4-5370-607F-B204-5CD092665BC9}"/>
              </a:ext>
            </a:extLst>
          </p:cNvPr>
          <p:cNvSpPr>
            <a:spLocks noGrp="1"/>
          </p:cNvSpPr>
          <p:nvPr>
            <p:ph idx="1"/>
          </p:nvPr>
        </p:nvSpPr>
        <p:spPr/>
        <p:txBody>
          <a:bodyPr>
            <a:normAutofit/>
          </a:bodyPr>
          <a:lstStyle/>
          <a:p>
            <a:r>
              <a:rPr lang="en-AU" dirty="0"/>
              <a:t>Purpose</a:t>
            </a:r>
          </a:p>
          <a:p>
            <a:r>
              <a:rPr lang="en-AU" dirty="0"/>
              <a:t>Introduction of team and foci</a:t>
            </a:r>
          </a:p>
          <a:p>
            <a:r>
              <a:rPr lang="en-AU"/>
              <a:t>Post Damascus….what </a:t>
            </a:r>
            <a:r>
              <a:rPr lang="en-AU" dirty="0"/>
              <a:t>does that look like</a:t>
            </a:r>
          </a:p>
        </p:txBody>
      </p:sp>
    </p:spTree>
    <p:extLst>
      <p:ext uri="{BB962C8B-B14F-4D97-AF65-F5344CB8AC3E}">
        <p14:creationId xmlns:p14="http://schemas.microsoft.com/office/powerpoint/2010/main" val="306951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A179-B864-18E8-9D67-3B1EF499D737}"/>
              </a:ext>
            </a:extLst>
          </p:cNvPr>
          <p:cNvSpPr>
            <a:spLocks noGrp="1"/>
          </p:cNvSpPr>
          <p:nvPr>
            <p:ph type="title"/>
          </p:nvPr>
        </p:nvSpPr>
        <p:spPr/>
        <p:txBody>
          <a:bodyPr/>
          <a:lstStyle/>
          <a:p>
            <a:r>
              <a:rPr lang="en-AU"/>
              <a:t>Year 12 </a:t>
            </a:r>
            <a:r>
              <a:rPr lang="en-AU" dirty="0"/>
              <a:t>VM- Belinda Dwyer</a:t>
            </a:r>
            <a:endParaRPr lang="en-AU" sz="2000" dirty="0">
              <a:cs typeface="Arial"/>
            </a:endParaRPr>
          </a:p>
        </p:txBody>
      </p:sp>
      <p:sp>
        <p:nvSpPr>
          <p:cNvPr id="4" name="Content Placeholder 3">
            <a:extLst>
              <a:ext uri="{FF2B5EF4-FFF2-40B4-BE49-F238E27FC236}">
                <a16:creationId xmlns:a16="http://schemas.microsoft.com/office/drawing/2014/main" id="{1305A395-3586-C14F-1969-B7BACB76B242}"/>
              </a:ext>
            </a:extLst>
          </p:cNvPr>
          <p:cNvSpPr>
            <a:spLocks noGrp="1"/>
          </p:cNvSpPr>
          <p:nvPr>
            <p:ph idx="1"/>
          </p:nvPr>
        </p:nvSpPr>
        <p:spPr/>
        <p:txBody>
          <a:bodyPr vert="horz" lIns="91440" tIns="45720" rIns="91440" bIns="45720" rtlCol="0" anchor="t">
            <a:normAutofit/>
          </a:bodyPr>
          <a:lstStyle/>
          <a:p>
            <a:r>
              <a:rPr lang="en-AU"/>
              <a:t>Outcomes (VET and VM)</a:t>
            </a:r>
            <a:endParaRPr lang="en-AU" dirty="0">
              <a:cs typeface="Arial"/>
            </a:endParaRPr>
          </a:p>
          <a:p>
            <a:r>
              <a:rPr lang="en-AU" dirty="0">
                <a:cs typeface="Arial"/>
              </a:rPr>
              <a:t>Coming up: 11/8; 18/8; 13/9; 14/9</a:t>
            </a:r>
          </a:p>
          <a:p>
            <a:r>
              <a:rPr lang="en-AU" dirty="0">
                <a:cs typeface="Arial"/>
              </a:rPr>
              <a:t>Last day 18th October</a:t>
            </a:r>
            <a:endParaRPr lang="en-AU" dirty="0"/>
          </a:p>
          <a:p>
            <a:r>
              <a:rPr lang="en-AU" dirty="0"/>
              <a:t>SWOTVAC- 10th November</a:t>
            </a:r>
            <a:endParaRPr lang="en-AU" dirty="0">
              <a:cs typeface="Arial"/>
            </a:endParaRPr>
          </a:p>
          <a:p>
            <a:r>
              <a:rPr lang="en-AU"/>
              <a:t>Expectations on completion</a:t>
            </a:r>
            <a:endParaRPr lang="en-AU" dirty="0">
              <a:cs typeface="Arial"/>
            </a:endParaRPr>
          </a:p>
          <a:p>
            <a:r>
              <a:rPr lang="en-AU" dirty="0">
                <a:cs typeface="Arial"/>
              </a:rPr>
              <a:t>Recommendations- taking responsible risks/CVs current- start thinking now</a:t>
            </a:r>
          </a:p>
          <a:p>
            <a:endParaRPr lang="en-AU"/>
          </a:p>
        </p:txBody>
      </p:sp>
    </p:spTree>
    <p:extLst>
      <p:ext uri="{BB962C8B-B14F-4D97-AF65-F5344CB8AC3E}">
        <p14:creationId xmlns:p14="http://schemas.microsoft.com/office/powerpoint/2010/main" val="144239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A179-B864-18E8-9D67-3B1EF499D737}"/>
              </a:ext>
            </a:extLst>
          </p:cNvPr>
          <p:cNvSpPr>
            <a:spLocks noGrp="1"/>
          </p:cNvSpPr>
          <p:nvPr>
            <p:ph type="title"/>
          </p:nvPr>
        </p:nvSpPr>
        <p:spPr/>
        <p:txBody>
          <a:bodyPr/>
          <a:lstStyle/>
          <a:p>
            <a:r>
              <a:rPr lang="en-AU"/>
              <a:t>Year 12 VCE </a:t>
            </a:r>
            <a:r>
              <a:rPr lang="en-AU" sz="2000"/>
              <a:t>(Caroline Nolan) 10</a:t>
            </a:r>
            <a:endParaRPr lang="en-AU"/>
          </a:p>
        </p:txBody>
      </p:sp>
      <p:sp>
        <p:nvSpPr>
          <p:cNvPr id="4" name="Content Placeholder 3">
            <a:extLst>
              <a:ext uri="{FF2B5EF4-FFF2-40B4-BE49-F238E27FC236}">
                <a16:creationId xmlns:a16="http://schemas.microsoft.com/office/drawing/2014/main" id="{1305A395-3586-C14F-1969-B7BACB76B242}"/>
              </a:ext>
            </a:extLst>
          </p:cNvPr>
          <p:cNvSpPr>
            <a:spLocks noGrp="1"/>
          </p:cNvSpPr>
          <p:nvPr>
            <p:ph idx="1"/>
          </p:nvPr>
        </p:nvSpPr>
        <p:spPr>
          <a:xfrm>
            <a:off x="838200" y="1825625"/>
            <a:ext cx="10515600" cy="2971227"/>
          </a:xfrm>
        </p:spPr>
        <p:txBody>
          <a:bodyPr vert="horz" lIns="91440" tIns="45720" rIns="91440" bIns="45720" rtlCol="0" anchor="t">
            <a:normAutofit/>
          </a:bodyPr>
          <a:lstStyle/>
          <a:p>
            <a:r>
              <a:rPr lang="en-AU"/>
              <a:t>SACs and Outcomes</a:t>
            </a:r>
            <a:r>
              <a:rPr lang="en-AU" dirty="0"/>
              <a:t>: 13 November 2023</a:t>
            </a:r>
            <a:endParaRPr lang="en-AU"/>
          </a:p>
          <a:p>
            <a:r>
              <a:rPr lang="en-AU"/>
              <a:t>SWOTVAC</a:t>
            </a:r>
            <a:r>
              <a:rPr lang="en-AU" dirty="0"/>
              <a:t>: 18 - 24 October</a:t>
            </a:r>
            <a:endParaRPr lang="en-AU"/>
          </a:p>
          <a:p>
            <a:r>
              <a:rPr lang="en-AU"/>
              <a:t>Trial Exams</a:t>
            </a:r>
            <a:r>
              <a:rPr lang="en-AU" dirty="0"/>
              <a:t>:15 September, 24 - 28 September</a:t>
            </a:r>
            <a:endParaRPr lang="en-AU"/>
          </a:p>
          <a:p>
            <a:r>
              <a:rPr lang="en-AU"/>
              <a:t>Revision Lectures</a:t>
            </a:r>
            <a:r>
              <a:rPr lang="en-AU" dirty="0"/>
              <a:t>: various tbc</a:t>
            </a:r>
            <a:endParaRPr lang="en-AU"/>
          </a:p>
          <a:p>
            <a:r>
              <a:rPr lang="en-AU"/>
              <a:t>Unscored</a:t>
            </a:r>
            <a:r>
              <a:rPr lang="en-AU" dirty="0"/>
              <a:t> – discussions are starting now but the general advice is that students should sit the exams and get </a:t>
            </a:r>
            <a:r>
              <a:rPr lang="en-AU"/>
              <a:t>an ATAR. </a:t>
            </a:r>
          </a:p>
          <a:p>
            <a:pPr marL="0" indent="0">
              <a:buNone/>
            </a:pPr>
            <a:endParaRPr lang="en-AU" dirty="0"/>
          </a:p>
        </p:txBody>
      </p:sp>
    </p:spTree>
    <p:extLst>
      <p:ext uri="{BB962C8B-B14F-4D97-AF65-F5344CB8AC3E}">
        <p14:creationId xmlns:p14="http://schemas.microsoft.com/office/powerpoint/2010/main" val="333766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73A8-5DD4-85B3-72BE-9650CB7D751C}"/>
              </a:ext>
            </a:extLst>
          </p:cNvPr>
          <p:cNvSpPr>
            <a:spLocks noGrp="1"/>
          </p:cNvSpPr>
          <p:nvPr>
            <p:ph type="title"/>
          </p:nvPr>
        </p:nvSpPr>
        <p:spPr>
          <a:xfrm>
            <a:off x="1947746" y="237777"/>
            <a:ext cx="9406054" cy="1107803"/>
          </a:xfrm>
        </p:spPr>
        <p:txBody>
          <a:bodyPr/>
          <a:lstStyle/>
          <a:p>
            <a:r>
              <a:rPr lang="en-AU" dirty="0"/>
              <a:t>Advice from teachers</a:t>
            </a:r>
          </a:p>
        </p:txBody>
      </p:sp>
      <p:sp>
        <p:nvSpPr>
          <p:cNvPr id="3" name="Text Placeholder 2">
            <a:extLst>
              <a:ext uri="{FF2B5EF4-FFF2-40B4-BE49-F238E27FC236}">
                <a16:creationId xmlns:a16="http://schemas.microsoft.com/office/drawing/2014/main" id="{6959562C-107C-2EB3-4E4D-9472938F5EC2}"/>
              </a:ext>
            </a:extLst>
          </p:cNvPr>
          <p:cNvSpPr>
            <a:spLocks noGrp="1"/>
          </p:cNvSpPr>
          <p:nvPr>
            <p:ph type="body" idx="1"/>
          </p:nvPr>
        </p:nvSpPr>
        <p:spPr>
          <a:xfrm>
            <a:off x="749404" y="1434034"/>
            <a:ext cx="10515600" cy="384999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Avoid Passive Revision </a:t>
            </a:r>
            <a:r>
              <a:rPr lang="en-US" altLang="en-US" sz="28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Techniques</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This 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ncludes:</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Highlighting information</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Watching videos  </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Reading notes/textbook</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Making extensive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pretty</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notes</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Leads to </a:t>
            </a:r>
            <a:r>
              <a:rPr kumimoji="0" lang="en-US" altLang="en-US" sz="2400" b="1" i="0" u="none" strike="noStrike" cap="none" normalizeH="0" baseline="0" dirty="0">
                <a:ln>
                  <a:noFill/>
                </a:ln>
                <a:solidFill>
                  <a:srgbClr val="FF9900"/>
                </a:solidFill>
                <a:effectLst/>
                <a:latin typeface="Copperplate Gothic Bold" panose="020E0705020206020404" pitchFamily="34" charset="0"/>
                <a:ea typeface="Calibri" panose="020F0502020204030204" pitchFamily="34" charset="0"/>
                <a:cs typeface="Times New Roman" panose="02020603050405020304" pitchFamily="18" charset="0"/>
              </a:rPr>
              <a:t>THE FAMILIARITY DELUSION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you can </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recognize</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information but cannot effectively </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use</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or </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recall</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 details.</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Why are these not useful?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They don</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ACTIVELY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engage</a:t>
            </a:r>
            <a:r>
              <a:rPr kumimoji="0" lang="en-US" altLang="en-US" sz="2400" b="0"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you with the information.</a:t>
            </a:r>
            <a:endParaRPr kumimoji="0" lang="en-AU" altLang="en-US" sz="800" b="0" i="0" u="none" strike="noStrike" cap="none" normalizeH="0" baseline="0" dirty="0">
              <a:ln>
                <a:noFill/>
              </a:ln>
              <a:solidFill>
                <a:schemeClr val="tx1"/>
              </a:solidFill>
              <a:effectLst/>
            </a:endParaRPr>
          </a:p>
          <a:p>
            <a:endParaRPr lang="en-AU" dirty="0"/>
          </a:p>
        </p:txBody>
      </p:sp>
      <p:sp>
        <p:nvSpPr>
          <p:cNvPr id="4" name="Rectangle 2">
            <a:extLst>
              <a:ext uri="{FF2B5EF4-FFF2-40B4-BE49-F238E27FC236}">
                <a16:creationId xmlns:a16="http://schemas.microsoft.com/office/drawing/2014/main" id="{88A6F6EB-02DB-8B38-717B-4C3FDC983E0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a:extLst>
              <a:ext uri="{FF2B5EF4-FFF2-40B4-BE49-F238E27FC236}">
                <a16:creationId xmlns:a16="http://schemas.microsoft.com/office/drawing/2014/main" id="{365C8D91-A289-4E39-FCF4-41CCF5CF52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52" name="Picture 14">
            <a:extLst>
              <a:ext uri="{FF2B5EF4-FFF2-40B4-BE49-F238E27FC236}">
                <a16:creationId xmlns:a16="http://schemas.microsoft.com/office/drawing/2014/main" id="{035777F4-C466-A514-2FCC-1D8BF8127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082" y="1539758"/>
            <a:ext cx="2516187"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73A8-5DD4-85B3-72BE-9650CB7D751C}"/>
              </a:ext>
            </a:extLst>
          </p:cNvPr>
          <p:cNvSpPr>
            <a:spLocks noGrp="1"/>
          </p:cNvSpPr>
          <p:nvPr>
            <p:ph type="title"/>
          </p:nvPr>
        </p:nvSpPr>
        <p:spPr>
          <a:xfrm>
            <a:off x="1947746" y="237777"/>
            <a:ext cx="9406054" cy="1107803"/>
          </a:xfrm>
        </p:spPr>
        <p:txBody>
          <a:bodyPr/>
          <a:lstStyle/>
          <a:p>
            <a:r>
              <a:rPr lang="en-AU" dirty="0"/>
              <a:t>Advice from teachers</a:t>
            </a:r>
          </a:p>
        </p:txBody>
      </p:sp>
      <p:sp>
        <p:nvSpPr>
          <p:cNvPr id="3" name="Text Placeholder 2">
            <a:extLst>
              <a:ext uri="{FF2B5EF4-FFF2-40B4-BE49-F238E27FC236}">
                <a16:creationId xmlns:a16="http://schemas.microsoft.com/office/drawing/2014/main" id="{6959562C-107C-2EB3-4E4D-9472938F5EC2}"/>
              </a:ext>
            </a:extLst>
          </p:cNvPr>
          <p:cNvSpPr>
            <a:spLocks noGrp="1"/>
          </p:cNvSpPr>
          <p:nvPr>
            <p:ph type="body" idx="1"/>
          </p:nvPr>
        </p:nvSpPr>
        <p:spPr>
          <a:xfrm>
            <a:off x="749404" y="1434034"/>
            <a:ext cx="10515600" cy="384999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8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During your revision you are better to: </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800" b="0" i="0" u="none" strike="noStrike" cap="none" normalizeH="0" baseline="0" dirty="0">
              <a:ln>
                <a:noFill/>
              </a:ln>
              <a:solidFill>
                <a:schemeClr val="tx1"/>
              </a:solidFill>
              <a:effectLst/>
            </a:endParaRPr>
          </a:p>
          <a:p>
            <a:endParaRPr lang="en-AU" dirty="0"/>
          </a:p>
        </p:txBody>
      </p:sp>
      <p:sp>
        <p:nvSpPr>
          <p:cNvPr id="4" name="Rectangle 2">
            <a:extLst>
              <a:ext uri="{FF2B5EF4-FFF2-40B4-BE49-F238E27FC236}">
                <a16:creationId xmlns:a16="http://schemas.microsoft.com/office/drawing/2014/main" id="{88A6F6EB-02DB-8B38-717B-4C3FDC983E0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a:extLst>
              <a:ext uri="{FF2B5EF4-FFF2-40B4-BE49-F238E27FC236}">
                <a16:creationId xmlns:a16="http://schemas.microsoft.com/office/drawing/2014/main" id="{365C8D91-A289-4E39-FCF4-41CCF5CF52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52" name="Picture 14">
            <a:extLst>
              <a:ext uri="{FF2B5EF4-FFF2-40B4-BE49-F238E27FC236}">
                <a16:creationId xmlns:a16="http://schemas.microsoft.com/office/drawing/2014/main" id="{035777F4-C466-A514-2FCC-1D8BF8127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082" y="1539758"/>
            <a:ext cx="2516187" cy="1819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4328F8-5A3E-DFE2-6BB8-115AE12F88D4}"/>
              </a:ext>
            </a:extLst>
          </p:cNvPr>
          <p:cNvSpPr txBox="1"/>
          <p:nvPr/>
        </p:nvSpPr>
        <p:spPr>
          <a:xfrm>
            <a:off x="749404" y="1906223"/>
            <a:ext cx="6112238" cy="677108"/>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Involve </a:t>
            </a:r>
            <a:r>
              <a:rPr lang="en-US" sz="2000" b="1" dirty="0">
                <a:effectLst/>
                <a:latin typeface="Curlz MT" panose="04040404050702020202" pitchFamily="82" charset="0"/>
                <a:ea typeface="Calibri" panose="020F0502020204030204" pitchFamily="34" charset="0"/>
                <a:cs typeface="Times New Roman" panose="02020603050405020304" pitchFamily="18" charset="0"/>
              </a:rPr>
              <a:t>TRANSFORMING</a:t>
            </a:r>
            <a:r>
              <a:rPr lang="en-US" sz="1800" dirty="0">
                <a:effectLst/>
                <a:latin typeface="Times New Roman" panose="02020603050405020304" pitchFamily="18" charset="0"/>
                <a:ea typeface="Calibri" panose="020F0502020204030204" pitchFamily="34" charset="0"/>
              </a:rPr>
              <a:t> the information from one form to another</a:t>
            </a:r>
            <a:endParaRPr lang="en-AU" dirty="0"/>
          </a:p>
        </p:txBody>
      </p:sp>
      <p:sp>
        <p:nvSpPr>
          <p:cNvPr id="8" name="Text Box 15">
            <a:extLst>
              <a:ext uri="{FF2B5EF4-FFF2-40B4-BE49-F238E27FC236}">
                <a16:creationId xmlns:a16="http://schemas.microsoft.com/office/drawing/2014/main" id="{C6FC7D48-5DEF-8983-9F9B-CB208B43D48E}"/>
              </a:ext>
            </a:extLst>
          </p:cNvPr>
          <p:cNvSpPr txBox="1">
            <a:spLocks noChangeArrowheads="1"/>
          </p:cNvSpPr>
          <p:nvPr/>
        </p:nvSpPr>
        <p:spPr bwMode="auto">
          <a:xfrm>
            <a:off x="7684306" y="3723279"/>
            <a:ext cx="3255963" cy="1435100"/>
          </a:xfrm>
          <a:prstGeom prst="rect">
            <a:avLst/>
          </a:prstGeom>
          <a:solidFill>
            <a:srgbClr val="FFCC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sng" strike="noStrike" cap="none" normalizeH="0" baseline="0" dirty="0">
              <a:ln>
                <a:noFill/>
              </a:ln>
              <a:solidFill>
                <a:srgbClr val="CC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rgbClr val="CC00FF"/>
                </a:solidFill>
                <a:effectLst/>
                <a:latin typeface="Calibri" panose="020F0502020204030204" pitchFamily="34" charset="0"/>
                <a:ea typeface="Calibri" panose="020F0502020204030204" pitchFamily="34" charset="0"/>
                <a:cs typeface="Times New Roman" panose="02020603050405020304" pitchFamily="18" charset="0"/>
              </a:rPr>
              <a:t>Explain to someone else</a:t>
            </a:r>
            <a:endParaRPr kumimoji="0" lang="en-AU"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C00FF"/>
                </a:solidFill>
                <a:effectLst/>
                <a:latin typeface="Calibri" panose="020F0502020204030204" pitchFamily="34" charset="0"/>
                <a:ea typeface="Calibri" panose="020F0502020204030204" pitchFamily="34" charset="0"/>
                <a:cs typeface="Times New Roman" panose="02020603050405020304" pitchFamily="18" charset="0"/>
              </a:rPr>
              <a:t>And… get them to ask you questions</a:t>
            </a:r>
            <a:endParaRPr kumimoji="0" lang="en-AU"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C00FF"/>
                </a:solidFill>
                <a:effectLst/>
                <a:latin typeface="Calibri" panose="020F0502020204030204" pitchFamily="34" charset="0"/>
                <a:ea typeface="Calibri" panose="020F0502020204030204" pitchFamily="34" charset="0"/>
                <a:cs typeface="Times New Roman" panose="02020603050405020304" pitchFamily="18" charset="0"/>
              </a:rPr>
              <a:t>“If you can’t explain it </a:t>
            </a:r>
            <a:r>
              <a:rPr kumimoji="0" lang="en-US" altLang="en-US" sz="1400" b="0" i="0" u="sng" strike="noStrike" cap="none" normalizeH="0" baseline="0" dirty="0">
                <a:ln>
                  <a:noFill/>
                </a:ln>
                <a:solidFill>
                  <a:srgbClr val="CC00FF"/>
                </a:solidFill>
                <a:effectLst/>
                <a:latin typeface="Calibri" panose="020F0502020204030204" pitchFamily="34" charset="0"/>
                <a:ea typeface="Calibri" panose="020F0502020204030204" pitchFamily="34" charset="0"/>
                <a:cs typeface="Times New Roman" panose="02020603050405020304" pitchFamily="18" charset="0"/>
              </a:rPr>
              <a:t>simply</a:t>
            </a:r>
            <a:r>
              <a:rPr kumimoji="0" lang="en-US" altLang="en-US" sz="1400" b="0" i="0" u="none" strike="noStrike" cap="none" normalizeH="0" baseline="0" dirty="0">
                <a:ln>
                  <a:noFill/>
                </a:ln>
                <a:solidFill>
                  <a:srgbClr val="CC00FF"/>
                </a:solidFill>
                <a:effectLst/>
                <a:latin typeface="Calibri" panose="020F0502020204030204" pitchFamily="34" charset="0"/>
                <a:ea typeface="Calibri" panose="020F0502020204030204" pitchFamily="34" charset="0"/>
                <a:cs typeface="Times New Roman" panose="02020603050405020304" pitchFamily="18" charset="0"/>
              </a:rPr>
              <a:t> you don’t understand it well enough”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C196E6A1-8DB1-4226-EEEA-D3E3976C3922}"/>
              </a:ext>
            </a:extLst>
          </p:cNvPr>
          <p:cNvSpPr txBox="1"/>
          <p:nvPr/>
        </p:nvSpPr>
        <p:spPr>
          <a:xfrm>
            <a:off x="6650773" y="2244777"/>
            <a:ext cx="1395730" cy="1329055"/>
          </a:xfrm>
          <a:prstGeom prst="rect">
            <a:avLst/>
          </a:prstGeom>
          <a:solidFill>
            <a:srgbClr val="75F03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AU" sz="1100">
                <a:solidFill>
                  <a:srgbClr val="009900"/>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b="1" u="sng">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Draw a picture of the information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9">
            <a:extLst>
              <a:ext uri="{FF2B5EF4-FFF2-40B4-BE49-F238E27FC236}">
                <a16:creationId xmlns:a16="http://schemas.microsoft.com/office/drawing/2014/main" id="{EBEA15B4-BA24-6EB9-AA7D-7536BD9654CF}"/>
              </a:ext>
            </a:extLst>
          </p:cNvPr>
          <p:cNvSpPr txBox="1"/>
          <p:nvPr/>
        </p:nvSpPr>
        <p:spPr>
          <a:xfrm>
            <a:off x="1899779" y="2449395"/>
            <a:ext cx="3349625" cy="1359535"/>
          </a:xfrm>
          <a:prstGeom prst="rect">
            <a:avLst/>
          </a:prstGeom>
          <a:solidFill>
            <a:srgbClr val="FFFF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400" b="1" u="sng">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Condense/summarise the information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Challenge yourself to use only 3 sentences to summarise the key ideas THEN explain to someone else why these are the key ideas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8">
            <a:extLst>
              <a:ext uri="{FF2B5EF4-FFF2-40B4-BE49-F238E27FC236}">
                <a16:creationId xmlns:a16="http://schemas.microsoft.com/office/drawing/2014/main" id="{F5444E96-9600-D4E4-5694-B3777C47023C}"/>
              </a:ext>
            </a:extLst>
          </p:cNvPr>
          <p:cNvSpPr txBox="1"/>
          <p:nvPr/>
        </p:nvSpPr>
        <p:spPr>
          <a:xfrm>
            <a:off x="5358551" y="3723279"/>
            <a:ext cx="1709121" cy="1545484"/>
          </a:xfrm>
          <a:prstGeom prst="rect">
            <a:avLst/>
          </a:prstGeom>
          <a:solidFill>
            <a:srgbClr val="B0F7F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4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Sort the information into different categories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Then do it again using different categories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1">
            <a:extLst>
              <a:ext uri="{FF2B5EF4-FFF2-40B4-BE49-F238E27FC236}">
                <a16:creationId xmlns:a16="http://schemas.microsoft.com/office/drawing/2014/main" id="{886EC6E0-6DD4-0EAC-E6C0-EF531350E2F8}"/>
              </a:ext>
            </a:extLst>
          </p:cNvPr>
          <p:cNvSpPr txBox="1"/>
          <p:nvPr/>
        </p:nvSpPr>
        <p:spPr>
          <a:xfrm>
            <a:off x="1585413" y="4087059"/>
            <a:ext cx="2680335" cy="918845"/>
          </a:xfrm>
          <a:prstGeom prst="rect">
            <a:avLst/>
          </a:prstGeom>
          <a:solidFill>
            <a:srgbClr val="CCCC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400" b="1" u="sng">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Use info to create a table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OR…rewrite info from a table/graph back into sentences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76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73A8-5DD4-85B3-72BE-9650CB7D751C}"/>
              </a:ext>
            </a:extLst>
          </p:cNvPr>
          <p:cNvSpPr>
            <a:spLocks noGrp="1"/>
          </p:cNvSpPr>
          <p:nvPr>
            <p:ph type="title"/>
          </p:nvPr>
        </p:nvSpPr>
        <p:spPr>
          <a:xfrm>
            <a:off x="1947746" y="237777"/>
            <a:ext cx="9406054" cy="1107803"/>
          </a:xfrm>
        </p:spPr>
        <p:txBody>
          <a:bodyPr/>
          <a:lstStyle/>
          <a:p>
            <a:r>
              <a:rPr lang="en-AU" dirty="0"/>
              <a:t>Advice from teachers</a:t>
            </a:r>
          </a:p>
        </p:txBody>
      </p:sp>
      <p:sp>
        <p:nvSpPr>
          <p:cNvPr id="3" name="Text Placeholder 2">
            <a:extLst>
              <a:ext uri="{FF2B5EF4-FFF2-40B4-BE49-F238E27FC236}">
                <a16:creationId xmlns:a16="http://schemas.microsoft.com/office/drawing/2014/main" id="{6959562C-107C-2EB3-4E4D-9472938F5EC2}"/>
              </a:ext>
            </a:extLst>
          </p:cNvPr>
          <p:cNvSpPr>
            <a:spLocks noGrp="1"/>
          </p:cNvSpPr>
          <p:nvPr>
            <p:ph type="body" idx="1"/>
          </p:nvPr>
        </p:nvSpPr>
        <p:spPr>
          <a:xfrm>
            <a:off x="749404" y="1434034"/>
            <a:ext cx="10515600" cy="3849999"/>
          </a:xfrm>
        </p:spPr>
        <p:txBody>
          <a:bodyPr>
            <a:normAutofit fontScale="85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28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As you approach the exams</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800" b="0" i="0" u="none" strike="noStrike" cap="none" normalizeH="0" baseline="0" dirty="0">
              <a:ln>
                <a:noFill/>
              </a:ln>
              <a:solidFill>
                <a:schemeClr val="tx1"/>
              </a:solidFill>
              <a:effectLst/>
            </a:endParaRPr>
          </a:p>
          <a:p>
            <a:pPr marL="90487">
              <a:lnSpc>
                <a:spcPct val="120000"/>
              </a:lnSpc>
              <a:spcBef>
                <a:spcPts val="0"/>
              </a:spcBef>
              <a:spcAft>
                <a:spcPts val="800"/>
              </a:spcAft>
            </a:pPr>
            <a:r>
              <a:rPr lang="en-AU" sz="1800" dirty="0">
                <a:solidFill>
                  <a:schemeClr val="tx1"/>
                </a:solidFill>
                <a:effectLst/>
                <a:latin typeface="Calibri" panose="020F0502020204030204" pitchFamily="34" charset="0"/>
                <a:ea typeface="Calibri" panose="020F0502020204030204" pitchFamily="34" charset="0"/>
              </a:rPr>
              <a:t>Review </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study design and key terminology. Possibly use the dot points as a check list. </a:t>
            </a:r>
          </a:p>
          <a:p>
            <a:pPr marL="90487">
              <a:lnSpc>
                <a:spcPct val="120000"/>
              </a:lnSpc>
              <a:spcBef>
                <a:spcPts val="0"/>
              </a:spcBef>
              <a:spcAft>
                <a:spcPts val="800"/>
              </a:spcAft>
            </a:pP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Prepare summary notes on the Areas of Study. Prepare a quote sheet where this is applicable.  (R+S suggests 30 transferable quotes)</a:t>
            </a:r>
          </a:p>
          <a:p>
            <a:pPr marL="90487">
              <a:lnSpc>
                <a:spcPct val="120000"/>
              </a:lnSpc>
              <a:spcBef>
                <a:spcPts val="0"/>
              </a:spcBef>
              <a:spcAft>
                <a:spcPts val="800"/>
              </a:spcAft>
            </a:pP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Quizlet or Anki (or a flash card app of choice) to prepare flash cards to learn key ideas/concepts and quotes </a:t>
            </a:r>
            <a:r>
              <a:rPr lang="en-A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then use them.  </a:t>
            </a:r>
          </a:p>
          <a:p>
            <a:pPr marL="90487">
              <a:lnSpc>
                <a:spcPct val="120000"/>
              </a:lnSpc>
              <a:spcBef>
                <a:spcPts val="0"/>
              </a:spcBef>
              <a:spcAft>
                <a:spcPts val="800"/>
              </a:spcAft>
            </a:pP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 can continue to attend classes for structured revision assistance from their teachers. </a:t>
            </a:r>
            <a:r>
              <a:rPr lang="en-A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Ensure that you a</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ttend the revisio</a:t>
            </a:r>
            <a:r>
              <a:rPr lang="en-A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n lectures organised by the school (</a:t>
            </a:r>
            <a:r>
              <a:rPr lang="en-AU"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eg</a:t>
            </a:r>
            <a:r>
              <a:rPr lang="en-A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Connect ) and others that are recommended by your teacher. </a:t>
            </a:r>
            <a:r>
              <a:rPr lang="en-AU"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90487">
              <a:lnSpc>
                <a:spcPct val="120000"/>
              </a:lnSpc>
              <a:spcBef>
                <a:spcPts val="0"/>
              </a:spcBef>
              <a:spcAft>
                <a:spcPts val="800"/>
              </a:spcAft>
            </a:pP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 can also book Teams calls and access teachers via email to arrange meetings or ask questions, or have work marked and receive feedback. Students can also arrange study sessions and review each other’s work.  </a:t>
            </a:r>
          </a:p>
          <a:p>
            <a:pPr marL="90487">
              <a:lnSpc>
                <a:spcPct val="120000"/>
              </a:lnSpc>
              <a:spcBef>
                <a:spcPts val="0"/>
              </a:spcBef>
              <a:spcAft>
                <a:spcPts val="800"/>
              </a:spcAft>
            </a:pP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Practice Examinations – initially open book taking as long as you need, building up to timed practice without notes. Attend some of the extra opportunities offered by the English Learning Area/ </a:t>
            </a:r>
          </a:p>
          <a:p>
            <a:pPr marL="90487">
              <a:lnSpc>
                <a:spcPct val="120000"/>
              </a:lnSpc>
              <a:spcBef>
                <a:spcPts val="0"/>
              </a:spcBef>
              <a:spcAft>
                <a:spcPts val="800"/>
              </a:spcAft>
            </a:pPr>
            <a:r>
              <a:rPr lang="en-A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too many as this can also become passive revision and you need to allow time to practise.</a:t>
            </a:r>
            <a:endParaRPr lang="en-AU" sz="1800" dirty="0">
              <a:solidFill>
                <a:srgbClr val="FF0000"/>
              </a:solidFill>
              <a:effectLst/>
              <a:latin typeface="Calibri" panose="020F0502020204030204" pitchFamily="34" charset="0"/>
              <a:ea typeface="Calibri" panose="020F0502020204030204" pitchFamily="34" charset="0"/>
            </a:endParaRPr>
          </a:p>
          <a:p>
            <a:endParaRPr lang="en-AU" dirty="0"/>
          </a:p>
        </p:txBody>
      </p:sp>
      <p:sp>
        <p:nvSpPr>
          <p:cNvPr id="4" name="Rectangle 2">
            <a:extLst>
              <a:ext uri="{FF2B5EF4-FFF2-40B4-BE49-F238E27FC236}">
                <a16:creationId xmlns:a16="http://schemas.microsoft.com/office/drawing/2014/main" id="{88A6F6EB-02DB-8B38-717B-4C3FDC983E0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a:extLst>
              <a:ext uri="{FF2B5EF4-FFF2-40B4-BE49-F238E27FC236}">
                <a16:creationId xmlns:a16="http://schemas.microsoft.com/office/drawing/2014/main" id="{365C8D91-A289-4E39-FCF4-41CCF5CF52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763883131"/>
      </p:ext>
    </p:extLst>
  </p:cSld>
  <p:clrMapOvr>
    <a:masterClrMapping/>
  </p:clrMapOvr>
</p:sld>
</file>

<file path=ppt/theme/theme1.xml><?xml version="1.0" encoding="utf-8"?>
<a:theme xmlns:a="http://schemas.openxmlformats.org/drawingml/2006/main" name="Office Theme">
  <a:themeElements>
    <a:clrScheme name="Custom 1">
      <a:dk1>
        <a:srgbClr val="041E42"/>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168f55e-92c1-4876-8c77-f5cd3412ed83">
      <UserInfo>
        <DisplayName>Caroline Nolan</DisplayName>
        <AccountId>70</AccountId>
        <AccountType/>
      </UserInfo>
      <UserInfo>
        <DisplayName>Georgia Shillito</DisplayName>
        <AccountId>67</AccountId>
        <AccountType/>
      </UserInfo>
      <UserInfo>
        <DisplayName>Alysoun Smalley</DisplayName>
        <AccountId>41</AccountId>
        <AccountType/>
      </UserInfo>
      <UserInfo>
        <DisplayName>Belinda Dwyer</DisplayName>
        <AccountId>127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6FF3C6ADDAFA4EB9F998AF93317057" ma:contentTypeVersion="7" ma:contentTypeDescription="Create a new document." ma:contentTypeScope="" ma:versionID="866dfd1ba39036537d42b272b7d17794">
  <xsd:schema xmlns:xsd="http://www.w3.org/2001/XMLSchema" xmlns:xs="http://www.w3.org/2001/XMLSchema" xmlns:p="http://schemas.microsoft.com/office/2006/metadata/properties" xmlns:ns2="6c1cb196-05e8-42d0-9e83-1fbc80393490" xmlns:ns3="1168f55e-92c1-4876-8c77-f5cd3412ed83" targetNamespace="http://schemas.microsoft.com/office/2006/metadata/properties" ma:root="true" ma:fieldsID="d6e6f5a9cb58af6b7098e8546f083289" ns2:_="" ns3:_="">
    <xsd:import namespace="6c1cb196-05e8-42d0-9e83-1fbc80393490"/>
    <xsd:import namespace="1168f55e-92c1-4876-8c77-f5cd3412ed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cb196-05e8-42d0-9e83-1fbc80393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68f55e-92c1-4876-8c77-f5cd3412ed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D2DDB4-3E3F-4397-B554-527DD7DD13D9}">
  <ds:schemaRefs>
    <ds:schemaRef ds:uri="http://schemas.openxmlformats.org/package/2006/metadata/core-properties"/>
    <ds:schemaRef ds:uri="6c1cb196-05e8-42d0-9e83-1fbc80393490"/>
    <ds:schemaRef ds:uri="http://schemas.microsoft.com/office/infopath/2007/PartnerControls"/>
    <ds:schemaRef ds:uri="http://schemas.microsoft.com/office/2006/metadata/properties"/>
    <ds:schemaRef ds:uri="http://purl.org/dc/dcmitype/"/>
    <ds:schemaRef ds:uri="1168f55e-92c1-4876-8c77-f5cd3412ed83"/>
    <ds:schemaRef ds:uri="http://purl.org/dc/elements/1.1/"/>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4A9EC101-E084-4A88-96BE-7469642040F0}">
  <ds:schemaRefs>
    <ds:schemaRef ds:uri="1168f55e-92c1-4876-8c77-f5cd3412ed83"/>
    <ds:schemaRef ds:uri="6c1cb196-05e8-42d0-9e83-1fbc803934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790263-6C3C-4EAB-BC82-E25CB26C2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Widescreen</PresentationFormat>
  <Paragraphs>123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Copperplate Gothic Bold</vt:lpstr>
      <vt:lpstr>Curlz MT</vt:lpstr>
      <vt:lpstr>Times New Roman</vt:lpstr>
      <vt:lpstr>Office Theme</vt:lpstr>
      <vt:lpstr>Towards The Finishing Line</vt:lpstr>
      <vt:lpstr>Acknowledgement of Country</vt:lpstr>
      <vt:lpstr>Prayer</vt:lpstr>
      <vt:lpstr>Introduction Ashwin Pillai</vt:lpstr>
      <vt:lpstr>Year 12 VM- Belinda Dwyer</vt:lpstr>
      <vt:lpstr>Year 12 VCE (Caroline Nolan) 10</vt:lpstr>
      <vt:lpstr>Advice from teachers</vt:lpstr>
      <vt:lpstr>Advice from teachers</vt:lpstr>
      <vt:lpstr>Advice from teachers</vt:lpstr>
      <vt:lpstr>Preparation for VCE  Alysoun Smalley </vt:lpstr>
      <vt:lpstr>VCE Study Timetable  Alysoun Smalley 10 </vt:lpstr>
      <vt:lpstr>VTAC and Destinations </vt:lpstr>
      <vt:lpstr>Meet the Panel</vt:lpstr>
    </vt:vector>
  </TitlesOfParts>
  <Company>Damascus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Korina Hegert</dc:creator>
  <cp:lastModifiedBy>Ashwin Pillai</cp:lastModifiedBy>
  <cp:revision>2</cp:revision>
  <cp:lastPrinted>2023-07-27T07:11:09Z</cp:lastPrinted>
  <dcterms:created xsi:type="dcterms:W3CDTF">2020-07-02T04:53:48Z</dcterms:created>
  <dcterms:modified xsi:type="dcterms:W3CDTF">2023-08-10T04:21:01Z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0x010100E96FF3C6ADDAFA4EB9F998AF93317057</vt:lpwstr>
  </property>
</Properties>
</file>